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58" r:id="rId6"/>
    <p:sldId id="262" r:id="rId7"/>
    <p:sldId id="260" r:id="rId8"/>
    <p:sldId id="273" r:id="rId9"/>
    <p:sldId id="275" r:id="rId10"/>
    <p:sldId id="274" r:id="rId11"/>
    <p:sldId id="259" r:id="rId12"/>
    <p:sldId id="276" r:id="rId13"/>
    <p:sldId id="277" r:id="rId14"/>
    <p:sldId id="264" r:id="rId15"/>
    <p:sldId id="267" r:id="rId16"/>
    <p:sldId id="265" r:id="rId17"/>
    <p:sldId id="266" r:id="rId18"/>
    <p:sldId id="271" r:id="rId19"/>
    <p:sldId id="278" r:id="rId20"/>
    <p:sldId id="272" r:id="rId21"/>
    <p:sldId id="279" r:id="rId22"/>
    <p:sldId id="280" r:id="rId23"/>
    <p:sldId id="281" r:id="rId24"/>
    <p:sldId id="285" r:id="rId25"/>
    <p:sldId id="282" r:id="rId26"/>
    <p:sldId id="286" r:id="rId27"/>
    <p:sldId id="287" r:id="rId28"/>
    <p:sldId id="288" r:id="rId29"/>
    <p:sldId id="290" r:id="rId30"/>
    <p:sldId id="289" r:id="rId31"/>
    <p:sldId id="291" r:id="rId32"/>
    <p:sldId id="292" r:id="rId33"/>
    <p:sldId id="309" r:id="rId34"/>
    <p:sldId id="293" r:id="rId35"/>
    <p:sldId id="294" r:id="rId36"/>
    <p:sldId id="295" r:id="rId37"/>
    <p:sldId id="296" r:id="rId38"/>
    <p:sldId id="298" r:id="rId39"/>
    <p:sldId id="297" r:id="rId40"/>
    <p:sldId id="299" r:id="rId41"/>
    <p:sldId id="306" r:id="rId42"/>
    <p:sldId id="300" r:id="rId43"/>
    <p:sldId id="307" r:id="rId44"/>
    <p:sldId id="302" r:id="rId45"/>
    <p:sldId id="310" r:id="rId46"/>
    <p:sldId id="311" r:id="rId47"/>
    <p:sldId id="303" r:id="rId48"/>
    <p:sldId id="312" r:id="rId49"/>
    <p:sldId id="313" r:id="rId50"/>
    <p:sldId id="314" r:id="rId51"/>
    <p:sldId id="315" r:id="rId52"/>
    <p:sldId id="305" r:id="rId53"/>
    <p:sldId id="304" r:id="rId5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16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F6B25E-AF99-4BD4-B943-C8E6FE3692EE}" type="doc">
      <dgm:prSet loTypeId="urn:microsoft.com/office/officeart/2016/7/layout/BasicProcessNew" loCatId="process" qsTypeId="urn:microsoft.com/office/officeart/2005/8/quickstyle/simple1" qsCatId="simple" csTypeId="urn:microsoft.com/office/officeart/2005/8/colors/colorful2" csCatId="colorful"/>
      <dgm:spPr/>
      <dgm:t>
        <a:bodyPr/>
        <a:lstStyle/>
        <a:p>
          <a:endParaRPr lang="en-US"/>
        </a:p>
      </dgm:t>
    </dgm:pt>
    <dgm:pt modelId="{4F75C784-F4DE-43F3-8C07-4587C0483AB3}">
      <dgm:prSet/>
      <dgm:spPr/>
      <dgm:t>
        <a:bodyPr/>
        <a:lstStyle/>
        <a:p>
          <a:r>
            <a:rPr lang="es-MX"/>
            <a:t>Hace casi 80 años, Gibbs et al. demostraron que habian cambios en el EEG y el nivel de excitación paciente con dosis crecientes de éter o fenobarbital. “Una aplicación práctica de estas observaciones podría ser el uso de electroencefalograma como una medida de la profundidad de la anestesia.”</a:t>
          </a:r>
          <a:endParaRPr lang="en-US"/>
        </a:p>
      </dgm:t>
    </dgm:pt>
    <dgm:pt modelId="{E7BF7C77-E273-4370-8C30-37D11890D792}" type="parTrans" cxnId="{B6CDE6F2-0EAA-427E-B9D5-17CFCB55CD66}">
      <dgm:prSet/>
      <dgm:spPr/>
      <dgm:t>
        <a:bodyPr/>
        <a:lstStyle/>
        <a:p>
          <a:endParaRPr lang="en-US"/>
        </a:p>
      </dgm:t>
    </dgm:pt>
    <dgm:pt modelId="{9ABE4682-2D2C-415F-82E8-834AAB5140F6}" type="sibTrans" cxnId="{B6CDE6F2-0EAA-427E-B9D5-17CFCB55CD66}">
      <dgm:prSet/>
      <dgm:spPr/>
      <dgm:t>
        <a:bodyPr/>
        <a:lstStyle/>
        <a:p>
          <a:endParaRPr lang="en-US"/>
        </a:p>
      </dgm:t>
    </dgm:pt>
    <dgm:pt modelId="{85AE0E38-05DE-43DA-AEB1-103FAB392CC5}">
      <dgm:prSet/>
      <dgm:spPr/>
      <dgm:t>
        <a:bodyPr/>
        <a:lstStyle/>
        <a:p>
          <a:r>
            <a:rPr lang="es-MX"/>
            <a:t>Faulconer, 1949, progresión regular de los patrones de electroencefalograma correlacionada con la concentración de éter en la sangre arterial.</a:t>
          </a:r>
          <a:endParaRPr lang="en-US"/>
        </a:p>
      </dgm:t>
    </dgm:pt>
    <dgm:pt modelId="{ADDEDBF0-B173-498F-82DA-EA88A699AE00}" type="parTrans" cxnId="{9ECCD6C6-0963-4AAE-A56A-2BE4DFCF2684}">
      <dgm:prSet/>
      <dgm:spPr/>
      <dgm:t>
        <a:bodyPr/>
        <a:lstStyle/>
        <a:p>
          <a:endParaRPr lang="en-US"/>
        </a:p>
      </dgm:t>
    </dgm:pt>
    <dgm:pt modelId="{8AD87B4E-3A2D-489D-BEC2-F6DDA35ACF30}" type="sibTrans" cxnId="{9ECCD6C6-0963-4AAE-A56A-2BE4DFCF2684}">
      <dgm:prSet/>
      <dgm:spPr/>
      <dgm:t>
        <a:bodyPr/>
        <a:lstStyle/>
        <a:p>
          <a:endParaRPr lang="en-US"/>
        </a:p>
      </dgm:t>
    </dgm:pt>
    <dgm:pt modelId="{2D8CB000-E42E-4CD8-A131-085F9176FE86}">
      <dgm:prSet/>
      <dgm:spPr/>
      <dgm:t>
        <a:bodyPr/>
        <a:lstStyle/>
        <a:p>
          <a:r>
            <a:rPr lang="es-MX"/>
            <a:t>Bickford et al. introdujo la matriz espectral comprimida o espectrograma para mostrar la actividad electroencefalograma en pacientes bajo anestesia general (3D)</a:t>
          </a:r>
          <a:endParaRPr lang="en-US"/>
        </a:p>
      </dgm:t>
    </dgm:pt>
    <dgm:pt modelId="{F4739FA9-50FF-4C7F-A32D-609C65288683}" type="parTrans" cxnId="{24E9D24F-1C67-4C9A-B760-E49CE1B10C1F}">
      <dgm:prSet/>
      <dgm:spPr/>
      <dgm:t>
        <a:bodyPr/>
        <a:lstStyle/>
        <a:p>
          <a:endParaRPr lang="en-US"/>
        </a:p>
      </dgm:t>
    </dgm:pt>
    <dgm:pt modelId="{C285310C-E6AF-489F-A5FA-835DF759D302}" type="sibTrans" cxnId="{24E9D24F-1C67-4C9A-B760-E49CE1B10C1F}">
      <dgm:prSet/>
      <dgm:spPr/>
      <dgm:t>
        <a:bodyPr/>
        <a:lstStyle/>
        <a:p>
          <a:endParaRPr lang="en-US"/>
        </a:p>
      </dgm:t>
    </dgm:pt>
    <dgm:pt modelId="{5568810C-F356-4581-B2A7-ACCD53E38EB1}">
      <dgm:prSet/>
      <dgm:spPr/>
      <dgm:t>
        <a:bodyPr/>
        <a:lstStyle/>
        <a:p>
          <a:r>
            <a:rPr lang="es-MX"/>
            <a:t>Fleming y Smith idean la densidad de matriz espectral, espectrograma en 2D, para el mismo propósito.</a:t>
          </a:r>
          <a:endParaRPr lang="en-US"/>
        </a:p>
      </dgm:t>
    </dgm:pt>
    <dgm:pt modelId="{CE2BF1C8-D2B9-4B34-B79D-70AB0AC1F12B}" type="parTrans" cxnId="{E37ED6FE-010F-43F9-A40C-1D317E03E421}">
      <dgm:prSet/>
      <dgm:spPr/>
      <dgm:t>
        <a:bodyPr/>
        <a:lstStyle/>
        <a:p>
          <a:endParaRPr lang="en-US"/>
        </a:p>
      </dgm:t>
    </dgm:pt>
    <dgm:pt modelId="{A5278EA5-6C05-4F37-AE86-F4E82E171AFD}" type="sibTrans" cxnId="{E37ED6FE-010F-43F9-A40C-1D317E03E421}">
      <dgm:prSet/>
      <dgm:spPr/>
      <dgm:t>
        <a:bodyPr/>
        <a:lstStyle/>
        <a:p>
          <a:endParaRPr lang="en-US"/>
        </a:p>
      </dgm:t>
    </dgm:pt>
    <dgm:pt modelId="{7A889BC7-6524-4045-BB5B-E6D8531A3C77}">
      <dgm:prSet/>
      <dgm:spPr/>
      <dgm:t>
        <a:bodyPr/>
        <a:lstStyle/>
        <a:p>
          <a:r>
            <a:rPr lang="es-MX"/>
            <a:t>1990, la profundidad de la anestesia se ha rastreado utilizando índices calculados a partir del EEG.</a:t>
          </a:r>
          <a:endParaRPr lang="en-US"/>
        </a:p>
      </dgm:t>
    </dgm:pt>
    <dgm:pt modelId="{7CAD0635-F50C-4833-B70C-985ECF5D6587}" type="parTrans" cxnId="{299E85EC-62D2-4610-B1D2-A6C3720486EE}">
      <dgm:prSet/>
      <dgm:spPr/>
      <dgm:t>
        <a:bodyPr/>
        <a:lstStyle/>
        <a:p>
          <a:endParaRPr lang="en-US"/>
        </a:p>
      </dgm:t>
    </dgm:pt>
    <dgm:pt modelId="{85A00907-3553-4F8E-B55C-9CF799AC72DF}" type="sibTrans" cxnId="{299E85EC-62D2-4610-B1D2-A6C3720486EE}">
      <dgm:prSet/>
      <dgm:spPr/>
      <dgm:t>
        <a:bodyPr/>
        <a:lstStyle/>
        <a:p>
          <a:endParaRPr lang="en-US"/>
        </a:p>
      </dgm:t>
    </dgm:pt>
    <dgm:pt modelId="{7CF026CF-DC93-47F8-B082-DCBD87D8D7D9}" type="pres">
      <dgm:prSet presAssocID="{2CF6B25E-AF99-4BD4-B943-C8E6FE3692EE}" presName="Name0" presStyleCnt="0">
        <dgm:presLayoutVars>
          <dgm:dir/>
          <dgm:resizeHandles val="exact"/>
        </dgm:presLayoutVars>
      </dgm:prSet>
      <dgm:spPr/>
    </dgm:pt>
    <dgm:pt modelId="{4DB9669E-8F73-404C-A967-AF0B5F36331E}" type="pres">
      <dgm:prSet presAssocID="{4F75C784-F4DE-43F3-8C07-4587C0483AB3}" presName="node" presStyleLbl="node1" presStyleIdx="0" presStyleCnt="9">
        <dgm:presLayoutVars>
          <dgm:bulletEnabled val="1"/>
        </dgm:presLayoutVars>
      </dgm:prSet>
      <dgm:spPr/>
    </dgm:pt>
    <dgm:pt modelId="{C56BF82E-CD31-4481-A2F7-773561CF646D}" type="pres">
      <dgm:prSet presAssocID="{9ABE4682-2D2C-415F-82E8-834AAB5140F6}" presName="sibTransSpacerBeforeConnector" presStyleCnt="0"/>
      <dgm:spPr/>
    </dgm:pt>
    <dgm:pt modelId="{75FF87BD-91B7-4925-B784-CDABA626357D}" type="pres">
      <dgm:prSet presAssocID="{9ABE4682-2D2C-415F-82E8-834AAB5140F6}" presName="sibTrans" presStyleLbl="node1" presStyleIdx="1" presStyleCnt="9"/>
      <dgm:spPr/>
    </dgm:pt>
    <dgm:pt modelId="{C6331032-4CDA-4222-8242-7A405D987328}" type="pres">
      <dgm:prSet presAssocID="{9ABE4682-2D2C-415F-82E8-834AAB5140F6}" presName="sibTransSpacerAfterConnector" presStyleCnt="0"/>
      <dgm:spPr/>
    </dgm:pt>
    <dgm:pt modelId="{1EA92DCC-6310-4CD7-854A-727B52223CE0}" type="pres">
      <dgm:prSet presAssocID="{85AE0E38-05DE-43DA-AEB1-103FAB392CC5}" presName="node" presStyleLbl="node1" presStyleIdx="2" presStyleCnt="9">
        <dgm:presLayoutVars>
          <dgm:bulletEnabled val="1"/>
        </dgm:presLayoutVars>
      </dgm:prSet>
      <dgm:spPr/>
    </dgm:pt>
    <dgm:pt modelId="{1BADEFA7-3BE9-44F6-A2C0-A6015FDD6D7D}" type="pres">
      <dgm:prSet presAssocID="{8AD87B4E-3A2D-489D-BEC2-F6DDA35ACF30}" presName="sibTransSpacerBeforeConnector" presStyleCnt="0"/>
      <dgm:spPr/>
    </dgm:pt>
    <dgm:pt modelId="{F8313154-5FA4-4413-B541-D46106B6BBDE}" type="pres">
      <dgm:prSet presAssocID="{8AD87B4E-3A2D-489D-BEC2-F6DDA35ACF30}" presName="sibTrans" presStyleLbl="node1" presStyleIdx="3" presStyleCnt="9"/>
      <dgm:spPr/>
    </dgm:pt>
    <dgm:pt modelId="{C27AF235-7A62-48E3-8E9E-62C601C28F72}" type="pres">
      <dgm:prSet presAssocID="{8AD87B4E-3A2D-489D-BEC2-F6DDA35ACF30}" presName="sibTransSpacerAfterConnector" presStyleCnt="0"/>
      <dgm:spPr/>
    </dgm:pt>
    <dgm:pt modelId="{4D282BAC-A0F6-4C25-8026-0EEDB9375FD3}" type="pres">
      <dgm:prSet presAssocID="{2D8CB000-E42E-4CD8-A131-085F9176FE86}" presName="node" presStyleLbl="node1" presStyleIdx="4" presStyleCnt="9">
        <dgm:presLayoutVars>
          <dgm:bulletEnabled val="1"/>
        </dgm:presLayoutVars>
      </dgm:prSet>
      <dgm:spPr/>
    </dgm:pt>
    <dgm:pt modelId="{92C9B9D4-BAFE-49A1-A386-B73AA859D186}" type="pres">
      <dgm:prSet presAssocID="{C285310C-E6AF-489F-A5FA-835DF759D302}" presName="sibTransSpacerBeforeConnector" presStyleCnt="0"/>
      <dgm:spPr/>
    </dgm:pt>
    <dgm:pt modelId="{701E25F2-4058-4486-9BAE-96F55E66DE27}" type="pres">
      <dgm:prSet presAssocID="{C285310C-E6AF-489F-A5FA-835DF759D302}" presName="sibTrans" presStyleLbl="node1" presStyleIdx="5" presStyleCnt="9"/>
      <dgm:spPr/>
    </dgm:pt>
    <dgm:pt modelId="{852AABC9-6378-4D37-B0E0-26ECBDAB89CA}" type="pres">
      <dgm:prSet presAssocID="{C285310C-E6AF-489F-A5FA-835DF759D302}" presName="sibTransSpacerAfterConnector" presStyleCnt="0"/>
      <dgm:spPr/>
    </dgm:pt>
    <dgm:pt modelId="{0DD91D84-1553-42D3-8BEF-6C52729E59EC}" type="pres">
      <dgm:prSet presAssocID="{5568810C-F356-4581-B2A7-ACCD53E38EB1}" presName="node" presStyleLbl="node1" presStyleIdx="6" presStyleCnt="9">
        <dgm:presLayoutVars>
          <dgm:bulletEnabled val="1"/>
        </dgm:presLayoutVars>
      </dgm:prSet>
      <dgm:spPr/>
    </dgm:pt>
    <dgm:pt modelId="{0EE0910F-37CB-4097-8515-995F9ABBEEDE}" type="pres">
      <dgm:prSet presAssocID="{A5278EA5-6C05-4F37-AE86-F4E82E171AFD}" presName="sibTransSpacerBeforeConnector" presStyleCnt="0"/>
      <dgm:spPr/>
    </dgm:pt>
    <dgm:pt modelId="{A92AB8A6-8FE7-4688-86F5-1210C55EFA97}" type="pres">
      <dgm:prSet presAssocID="{A5278EA5-6C05-4F37-AE86-F4E82E171AFD}" presName="sibTrans" presStyleLbl="node1" presStyleIdx="7" presStyleCnt="9"/>
      <dgm:spPr/>
    </dgm:pt>
    <dgm:pt modelId="{D431049C-0AB5-4D32-9DF1-74859425DAB7}" type="pres">
      <dgm:prSet presAssocID="{A5278EA5-6C05-4F37-AE86-F4E82E171AFD}" presName="sibTransSpacerAfterConnector" presStyleCnt="0"/>
      <dgm:spPr/>
    </dgm:pt>
    <dgm:pt modelId="{21A6E766-4FC0-4936-B716-96FA0FB9C203}" type="pres">
      <dgm:prSet presAssocID="{7A889BC7-6524-4045-BB5B-E6D8531A3C77}" presName="node" presStyleLbl="node1" presStyleIdx="8" presStyleCnt="9">
        <dgm:presLayoutVars>
          <dgm:bulletEnabled val="1"/>
        </dgm:presLayoutVars>
      </dgm:prSet>
      <dgm:spPr/>
    </dgm:pt>
  </dgm:ptLst>
  <dgm:cxnLst>
    <dgm:cxn modelId="{F8A3DF0B-3715-4400-8AE2-ADA562FD94CE}" type="presOf" srcId="{2CF6B25E-AF99-4BD4-B943-C8E6FE3692EE}" destId="{7CF026CF-DC93-47F8-B082-DCBD87D8D7D9}" srcOrd="0" destOrd="0" presId="urn:microsoft.com/office/officeart/2016/7/layout/BasicProcessNew"/>
    <dgm:cxn modelId="{7BEE9324-55CD-4962-A0A8-F2846CE5B219}" type="presOf" srcId="{9ABE4682-2D2C-415F-82E8-834AAB5140F6}" destId="{75FF87BD-91B7-4925-B784-CDABA626357D}" srcOrd="0" destOrd="0" presId="urn:microsoft.com/office/officeart/2016/7/layout/BasicProcessNew"/>
    <dgm:cxn modelId="{F0AA0C3F-B5FA-4060-865C-37EF7A98A86C}" type="presOf" srcId="{8AD87B4E-3A2D-489D-BEC2-F6DDA35ACF30}" destId="{F8313154-5FA4-4413-B541-D46106B6BBDE}" srcOrd="0" destOrd="0" presId="urn:microsoft.com/office/officeart/2016/7/layout/BasicProcessNew"/>
    <dgm:cxn modelId="{2052904F-FBA1-4400-B9A8-6683199F61B6}" type="presOf" srcId="{4F75C784-F4DE-43F3-8C07-4587C0483AB3}" destId="{4DB9669E-8F73-404C-A967-AF0B5F36331E}" srcOrd="0" destOrd="0" presId="urn:microsoft.com/office/officeart/2016/7/layout/BasicProcessNew"/>
    <dgm:cxn modelId="{24E9D24F-1C67-4C9A-B760-E49CE1B10C1F}" srcId="{2CF6B25E-AF99-4BD4-B943-C8E6FE3692EE}" destId="{2D8CB000-E42E-4CD8-A131-085F9176FE86}" srcOrd="2" destOrd="0" parTransId="{F4739FA9-50FF-4C7F-A32D-609C65288683}" sibTransId="{C285310C-E6AF-489F-A5FA-835DF759D302}"/>
    <dgm:cxn modelId="{CB542A50-A0A7-4354-BB0B-765A6CC5A594}" type="presOf" srcId="{A5278EA5-6C05-4F37-AE86-F4E82E171AFD}" destId="{A92AB8A6-8FE7-4688-86F5-1210C55EFA97}" srcOrd="0" destOrd="0" presId="urn:microsoft.com/office/officeart/2016/7/layout/BasicProcessNew"/>
    <dgm:cxn modelId="{6DBCF558-ADF8-4531-8D97-286DC40AE772}" type="presOf" srcId="{C285310C-E6AF-489F-A5FA-835DF759D302}" destId="{701E25F2-4058-4486-9BAE-96F55E66DE27}" srcOrd="0" destOrd="0" presId="urn:microsoft.com/office/officeart/2016/7/layout/BasicProcessNew"/>
    <dgm:cxn modelId="{1EE37184-F5B5-4148-A5E8-D92ED6E6BAFD}" type="presOf" srcId="{85AE0E38-05DE-43DA-AEB1-103FAB392CC5}" destId="{1EA92DCC-6310-4CD7-854A-727B52223CE0}" srcOrd="0" destOrd="0" presId="urn:microsoft.com/office/officeart/2016/7/layout/BasicProcessNew"/>
    <dgm:cxn modelId="{9ECCD6C6-0963-4AAE-A56A-2BE4DFCF2684}" srcId="{2CF6B25E-AF99-4BD4-B943-C8E6FE3692EE}" destId="{85AE0E38-05DE-43DA-AEB1-103FAB392CC5}" srcOrd="1" destOrd="0" parTransId="{ADDEDBF0-B173-498F-82DA-EA88A699AE00}" sibTransId="{8AD87B4E-3A2D-489D-BEC2-F6DDA35ACF30}"/>
    <dgm:cxn modelId="{BDD140EA-0C20-445D-A27B-655A5BC96A0D}" type="presOf" srcId="{7A889BC7-6524-4045-BB5B-E6D8531A3C77}" destId="{21A6E766-4FC0-4936-B716-96FA0FB9C203}" srcOrd="0" destOrd="0" presId="urn:microsoft.com/office/officeart/2016/7/layout/BasicProcessNew"/>
    <dgm:cxn modelId="{299E85EC-62D2-4610-B1D2-A6C3720486EE}" srcId="{2CF6B25E-AF99-4BD4-B943-C8E6FE3692EE}" destId="{7A889BC7-6524-4045-BB5B-E6D8531A3C77}" srcOrd="4" destOrd="0" parTransId="{7CAD0635-F50C-4833-B70C-985ECF5D6587}" sibTransId="{85A00907-3553-4F8E-B55C-9CF799AC72DF}"/>
    <dgm:cxn modelId="{F74928EE-E672-458E-8122-30ABBB0A2991}" type="presOf" srcId="{5568810C-F356-4581-B2A7-ACCD53E38EB1}" destId="{0DD91D84-1553-42D3-8BEF-6C52729E59EC}" srcOrd="0" destOrd="0" presId="urn:microsoft.com/office/officeart/2016/7/layout/BasicProcessNew"/>
    <dgm:cxn modelId="{B6CDE6F2-0EAA-427E-B9D5-17CFCB55CD66}" srcId="{2CF6B25E-AF99-4BD4-B943-C8E6FE3692EE}" destId="{4F75C784-F4DE-43F3-8C07-4587C0483AB3}" srcOrd="0" destOrd="0" parTransId="{E7BF7C77-E273-4370-8C30-37D11890D792}" sibTransId="{9ABE4682-2D2C-415F-82E8-834AAB5140F6}"/>
    <dgm:cxn modelId="{7A2D6EFB-705D-4150-9717-1EE3CEFE8CBF}" type="presOf" srcId="{2D8CB000-E42E-4CD8-A131-085F9176FE86}" destId="{4D282BAC-A0F6-4C25-8026-0EEDB9375FD3}" srcOrd="0" destOrd="0" presId="urn:microsoft.com/office/officeart/2016/7/layout/BasicProcessNew"/>
    <dgm:cxn modelId="{E37ED6FE-010F-43F9-A40C-1D317E03E421}" srcId="{2CF6B25E-AF99-4BD4-B943-C8E6FE3692EE}" destId="{5568810C-F356-4581-B2A7-ACCD53E38EB1}" srcOrd="3" destOrd="0" parTransId="{CE2BF1C8-D2B9-4B34-B79D-70AB0AC1F12B}" sibTransId="{A5278EA5-6C05-4F37-AE86-F4E82E171AFD}"/>
    <dgm:cxn modelId="{F37E20C4-28F8-4814-9A98-06947464BBFF}" type="presParOf" srcId="{7CF026CF-DC93-47F8-B082-DCBD87D8D7D9}" destId="{4DB9669E-8F73-404C-A967-AF0B5F36331E}" srcOrd="0" destOrd="0" presId="urn:microsoft.com/office/officeart/2016/7/layout/BasicProcessNew"/>
    <dgm:cxn modelId="{81C11A8E-FD38-4E62-9A36-E77558070AD2}" type="presParOf" srcId="{7CF026CF-DC93-47F8-B082-DCBD87D8D7D9}" destId="{C56BF82E-CD31-4481-A2F7-773561CF646D}" srcOrd="1" destOrd="0" presId="urn:microsoft.com/office/officeart/2016/7/layout/BasicProcessNew"/>
    <dgm:cxn modelId="{1132D585-B383-4D19-B909-54E6FBD8CDFC}" type="presParOf" srcId="{7CF026CF-DC93-47F8-B082-DCBD87D8D7D9}" destId="{75FF87BD-91B7-4925-B784-CDABA626357D}" srcOrd="2" destOrd="0" presId="urn:microsoft.com/office/officeart/2016/7/layout/BasicProcessNew"/>
    <dgm:cxn modelId="{BDE2710B-D4B2-420B-8F4C-CDC9CCA564A0}" type="presParOf" srcId="{7CF026CF-DC93-47F8-B082-DCBD87D8D7D9}" destId="{C6331032-4CDA-4222-8242-7A405D987328}" srcOrd="3" destOrd="0" presId="urn:microsoft.com/office/officeart/2016/7/layout/BasicProcessNew"/>
    <dgm:cxn modelId="{5C4F543A-4F60-4FCD-8A36-F00687D7108E}" type="presParOf" srcId="{7CF026CF-DC93-47F8-B082-DCBD87D8D7D9}" destId="{1EA92DCC-6310-4CD7-854A-727B52223CE0}" srcOrd="4" destOrd="0" presId="urn:microsoft.com/office/officeart/2016/7/layout/BasicProcessNew"/>
    <dgm:cxn modelId="{C39464FD-8E77-4EDB-9CF9-6747B13E2D2A}" type="presParOf" srcId="{7CF026CF-DC93-47F8-B082-DCBD87D8D7D9}" destId="{1BADEFA7-3BE9-44F6-A2C0-A6015FDD6D7D}" srcOrd="5" destOrd="0" presId="urn:microsoft.com/office/officeart/2016/7/layout/BasicProcessNew"/>
    <dgm:cxn modelId="{9CA3523D-DED0-43A9-A5A2-6D392C1BA1E9}" type="presParOf" srcId="{7CF026CF-DC93-47F8-B082-DCBD87D8D7D9}" destId="{F8313154-5FA4-4413-B541-D46106B6BBDE}" srcOrd="6" destOrd="0" presId="urn:microsoft.com/office/officeart/2016/7/layout/BasicProcessNew"/>
    <dgm:cxn modelId="{28DB4E53-EE82-488C-886C-D22D1D91A45D}" type="presParOf" srcId="{7CF026CF-DC93-47F8-B082-DCBD87D8D7D9}" destId="{C27AF235-7A62-48E3-8E9E-62C601C28F72}" srcOrd="7" destOrd="0" presId="urn:microsoft.com/office/officeart/2016/7/layout/BasicProcessNew"/>
    <dgm:cxn modelId="{77452EC8-31F0-4B22-9648-C7D18DD50B38}" type="presParOf" srcId="{7CF026CF-DC93-47F8-B082-DCBD87D8D7D9}" destId="{4D282BAC-A0F6-4C25-8026-0EEDB9375FD3}" srcOrd="8" destOrd="0" presId="urn:microsoft.com/office/officeart/2016/7/layout/BasicProcessNew"/>
    <dgm:cxn modelId="{5E743223-69D4-4AF9-9A6E-B4992FF04410}" type="presParOf" srcId="{7CF026CF-DC93-47F8-B082-DCBD87D8D7D9}" destId="{92C9B9D4-BAFE-49A1-A386-B73AA859D186}" srcOrd="9" destOrd="0" presId="urn:microsoft.com/office/officeart/2016/7/layout/BasicProcessNew"/>
    <dgm:cxn modelId="{CBF9FA6C-ABD7-49AE-96E5-B5B9E8AF1A56}" type="presParOf" srcId="{7CF026CF-DC93-47F8-B082-DCBD87D8D7D9}" destId="{701E25F2-4058-4486-9BAE-96F55E66DE27}" srcOrd="10" destOrd="0" presId="urn:microsoft.com/office/officeart/2016/7/layout/BasicProcessNew"/>
    <dgm:cxn modelId="{8903778A-88E2-467D-B017-EDE16882FB86}" type="presParOf" srcId="{7CF026CF-DC93-47F8-B082-DCBD87D8D7D9}" destId="{852AABC9-6378-4D37-B0E0-26ECBDAB89CA}" srcOrd="11" destOrd="0" presId="urn:microsoft.com/office/officeart/2016/7/layout/BasicProcessNew"/>
    <dgm:cxn modelId="{620D6FA1-E29C-4FFE-81E6-4944D607BD58}" type="presParOf" srcId="{7CF026CF-DC93-47F8-B082-DCBD87D8D7D9}" destId="{0DD91D84-1553-42D3-8BEF-6C52729E59EC}" srcOrd="12" destOrd="0" presId="urn:microsoft.com/office/officeart/2016/7/layout/BasicProcessNew"/>
    <dgm:cxn modelId="{9015537D-A935-4848-B67C-9CD6E49C1705}" type="presParOf" srcId="{7CF026CF-DC93-47F8-B082-DCBD87D8D7D9}" destId="{0EE0910F-37CB-4097-8515-995F9ABBEEDE}" srcOrd="13" destOrd="0" presId="urn:microsoft.com/office/officeart/2016/7/layout/BasicProcessNew"/>
    <dgm:cxn modelId="{E2EC87C6-76FB-4A48-A6EC-55ABA2A671F0}" type="presParOf" srcId="{7CF026CF-DC93-47F8-B082-DCBD87D8D7D9}" destId="{A92AB8A6-8FE7-4688-86F5-1210C55EFA97}" srcOrd="14" destOrd="0" presId="urn:microsoft.com/office/officeart/2016/7/layout/BasicProcessNew"/>
    <dgm:cxn modelId="{9EB8D947-8600-413B-84A1-52B64D78F9F7}" type="presParOf" srcId="{7CF026CF-DC93-47F8-B082-DCBD87D8D7D9}" destId="{D431049C-0AB5-4D32-9DF1-74859425DAB7}" srcOrd="15" destOrd="0" presId="urn:microsoft.com/office/officeart/2016/7/layout/BasicProcessNew"/>
    <dgm:cxn modelId="{6EECC998-C8A1-4E8B-944F-68F874F8BD33}" type="presParOf" srcId="{7CF026CF-DC93-47F8-B082-DCBD87D8D7D9}" destId="{21A6E766-4FC0-4936-B716-96FA0FB9C203}" srcOrd="16"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8AB35A8-C9D2-4E4E-802F-2EA42940E57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373883B-64F5-4A27-9319-E346797B1D44}">
      <dgm:prSet/>
      <dgm:spPr/>
      <dgm:t>
        <a:bodyPr/>
        <a:lstStyle/>
        <a:p>
          <a:r>
            <a:rPr lang="es-MX" b="0" i="0"/>
            <a:t>Pulso pleural (lung pulse):  Producido por la vibración transmitida por el latido cardíaco hacia el pulmón, lo que provoca un movimiento breve, rítmico, a nivel de la línea pleural.</a:t>
          </a:r>
          <a:endParaRPr lang="en-US"/>
        </a:p>
      </dgm:t>
    </dgm:pt>
    <dgm:pt modelId="{FA659816-399F-46F9-9560-D21FF40B0AA6}" type="parTrans" cxnId="{CD8D28DC-D7AC-4939-98B1-8369022EBC16}">
      <dgm:prSet/>
      <dgm:spPr/>
      <dgm:t>
        <a:bodyPr/>
        <a:lstStyle/>
        <a:p>
          <a:endParaRPr lang="en-US"/>
        </a:p>
      </dgm:t>
    </dgm:pt>
    <dgm:pt modelId="{E7C5B962-EDB1-4649-96AD-D06A64E4BF7B}" type="sibTrans" cxnId="{CD8D28DC-D7AC-4939-98B1-8369022EBC16}">
      <dgm:prSet/>
      <dgm:spPr/>
      <dgm:t>
        <a:bodyPr/>
        <a:lstStyle/>
        <a:p>
          <a:endParaRPr lang="en-US"/>
        </a:p>
      </dgm:t>
    </dgm:pt>
    <dgm:pt modelId="{49F85767-CF56-4A6A-8EFD-65F56DF6F799}">
      <dgm:prSet/>
      <dgm:spPr/>
      <dgm:t>
        <a:bodyPr/>
        <a:lstStyle/>
        <a:p>
          <a:r>
            <a:rPr lang="es-MX" b="0" i="0"/>
            <a:t>Derrame pleural: inmediatamente bajo la línea de pleura se observará un espacio anecoico de tamaño variable, bajo el cual se moverá el pulmón, el cual se visualizará con un parénquima de tamaño disminuido, de densidad tisular aumentada y broncogramas aéreos estáticos. </a:t>
          </a:r>
          <a:endParaRPr lang="en-US"/>
        </a:p>
      </dgm:t>
    </dgm:pt>
    <dgm:pt modelId="{C28F76DB-AAF7-4FFB-9E90-8209565B4250}" type="parTrans" cxnId="{69F0E3D3-7204-41EB-8047-96A46FE53DBC}">
      <dgm:prSet/>
      <dgm:spPr/>
      <dgm:t>
        <a:bodyPr/>
        <a:lstStyle/>
        <a:p>
          <a:endParaRPr lang="en-US"/>
        </a:p>
      </dgm:t>
    </dgm:pt>
    <dgm:pt modelId="{48683460-DF82-400F-8976-C8E18417D728}" type="sibTrans" cxnId="{69F0E3D3-7204-41EB-8047-96A46FE53DBC}">
      <dgm:prSet/>
      <dgm:spPr/>
      <dgm:t>
        <a:bodyPr/>
        <a:lstStyle/>
        <a:p>
          <a:endParaRPr lang="en-US"/>
        </a:p>
      </dgm:t>
    </dgm:pt>
    <dgm:pt modelId="{0EF4E482-5E4F-4272-A654-85B8981A4276}">
      <dgm:prSet/>
      <dgm:spPr/>
      <dgm:t>
        <a:bodyPr/>
        <a:lstStyle/>
        <a:p>
          <a:r>
            <a:rPr lang="es-MX" b="0" i="0"/>
            <a:t>Patrón de consolidación: Es un patrón de imagen de tejido (hepatización) y la presencia de broncograma dinámico </a:t>
          </a:r>
          <a:endParaRPr lang="en-US"/>
        </a:p>
      </dgm:t>
    </dgm:pt>
    <dgm:pt modelId="{2C54D521-0AC6-49E2-B667-2EB1E1371DA5}" type="parTrans" cxnId="{CB63DD9B-977A-4F0B-A1F1-20BBC4B815C8}">
      <dgm:prSet/>
      <dgm:spPr/>
      <dgm:t>
        <a:bodyPr/>
        <a:lstStyle/>
        <a:p>
          <a:endParaRPr lang="en-US"/>
        </a:p>
      </dgm:t>
    </dgm:pt>
    <dgm:pt modelId="{250C1B43-7055-4AF1-9F34-28A8E222D347}" type="sibTrans" cxnId="{CB63DD9B-977A-4F0B-A1F1-20BBC4B815C8}">
      <dgm:prSet/>
      <dgm:spPr/>
      <dgm:t>
        <a:bodyPr/>
        <a:lstStyle/>
        <a:p>
          <a:endParaRPr lang="en-US"/>
        </a:p>
      </dgm:t>
    </dgm:pt>
    <dgm:pt modelId="{1D14E5A9-DD66-4712-BF76-6F25F06FE432}">
      <dgm:prSet/>
      <dgm:spPr/>
      <dgm:t>
        <a:bodyPr/>
        <a:lstStyle/>
        <a:p>
          <a:r>
            <a:rPr lang="es-MX"/>
            <a:t>P</a:t>
          </a:r>
          <a:r>
            <a:rPr lang="es-MX" b="0" i="0"/>
            <a:t>unto pleural (lung point): Consiste en un espacio intercostal en el cual el lung sliding aparece y desaparece en forma intermitente de acuerdo al movimiento respiratorio.</a:t>
          </a:r>
          <a:endParaRPr lang="en-US"/>
        </a:p>
      </dgm:t>
    </dgm:pt>
    <dgm:pt modelId="{CFC83BF6-2E21-459E-BF71-747D8A2A5C78}" type="parTrans" cxnId="{99BABC78-3A02-40A3-B1CE-741F881015BD}">
      <dgm:prSet/>
      <dgm:spPr/>
      <dgm:t>
        <a:bodyPr/>
        <a:lstStyle/>
        <a:p>
          <a:endParaRPr lang="en-US"/>
        </a:p>
      </dgm:t>
    </dgm:pt>
    <dgm:pt modelId="{16F4A3BB-805E-4EB9-9699-95FEB4E398C8}" type="sibTrans" cxnId="{99BABC78-3A02-40A3-B1CE-741F881015BD}">
      <dgm:prSet/>
      <dgm:spPr/>
      <dgm:t>
        <a:bodyPr/>
        <a:lstStyle/>
        <a:p>
          <a:endParaRPr lang="en-US"/>
        </a:p>
      </dgm:t>
    </dgm:pt>
    <dgm:pt modelId="{D9164791-3ABA-4821-8410-2857D34E250D}" type="pres">
      <dgm:prSet presAssocID="{28AB35A8-C9D2-4E4E-802F-2EA42940E578}" presName="linear" presStyleCnt="0">
        <dgm:presLayoutVars>
          <dgm:animLvl val="lvl"/>
          <dgm:resizeHandles val="exact"/>
        </dgm:presLayoutVars>
      </dgm:prSet>
      <dgm:spPr/>
    </dgm:pt>
    <dgm:pt modelId="{1250C55C-8DDB-4787-994D-06CBF6FAFDCE}" type="pres">
      <dgm:prSet presAssocID="{0373883B-64F5-4A27-9319-E346797B1D44}" presName="parentText" presStyleLbl="node1" presStyleIdx="0" presStyleCnt="4">
        <dgm:presLayoutVars>
          <dgm:chMax val="0"/>
          <dgm:bulletEnabled val="1"/>
        </dgm:presLayoutVars>
      </dgm:prSet>
      <dgm:spPr/>
    </dgm:pt>
    <dgm:pt modelId="{87A84C53-3520-4DD6-982A-E841F54A976F}" type="pres">
      <dgm:prSet presAssocID="{E7C5B962-EDB1-4649-96AD-D06A64E4BF7B}" presName="spacer" presStyleCnt="0"/>
      <dgm:spPr/>
    </dgm:pt>
    <dgm:pt modelId="{5E822B65-5045-441E-82D4-3E8D8175AC85}" type="pres">
      <dgm:prSet presAssocID="{49F85767-CF56-4A6A-8EFD-65F56DF6F799}" presName="parentText" presStyleLbl="node1" presStyleIdx="1" presStyleCnt="4">
        <dgm:presLayoutVars>
          <dgm:chMax val="0"/>
          <dgm:bulletEnabled val="1"/>
        </dgm:presLayoutVars>
      </dgm:prSet>
      <dgm:spPr/>
    </dgm:pt>
    <dgm:pt modelId="{4F55EFBA-E6B2-4A10-AFA4-A47F99B9495F}" type="pres">
      <dgm:prSet presAssocID="{48683460-DF82-400F-8976-C8E18417D728}" presName="spacer" presStyleCnt="0"/>
      <dgm:spPr/>
    </dgm:pt>
    <dgm:pt modelId="{E6E875CE-0FA4-46B1-970A-CFA9C862FCAF}" type="pres">
      <dgm:prSet presAssocID="{0EF4E482-5E4F-4272-A654-85B8981A4276}" presName="parentText" presStyleLbl="node1" presStyleIdx="2" presStyleCnt="4">
        <dgm:presLayoutVars>
          <dgm:chMax val="0"/>
          <dgm:bulletEnabled val="1"/>
        </dgm:presLayoutVars>
      </dgm:prSet>
      <dgm:spPr/>
    </dgm:pt>
    <dgm:pt modelId="{1E389A6F-9A7D-463C-84D2-B9BC79BD6BFC}" type="pres">
      <dgm:prSet presAssocID="{250C1B43-7055-4AF1-9F34-28A8E222D347}" presName="spacer" presStyleCnt="0"/>
      <dgm:spPr/>
    </dgm:pt>
    <dgm:pt modelId="{CBBD0686-71BD-4F2E-A76B-B21B4757F3DD}" type="pres">
      <dgm:prSet presAssocID="{1D14E5A9-DD66-4712-BF76-6F25F06FE432}" presName="parentText" presStyleLbl="node1" presStyleIdx="3" presStyleCnt="4">
        <dgm:presLayoutVars>
          <dgm:chMax val="0"/>
          <dgm:bulletEnabled val="1"/>
        </dgm:presLayoutVars>
      </dgm:prSet>
      <dgm:spPr/>
    </dgm:pt>
  </dgm:ptLst>
  <dgm:cxnLst>
    <dgm:cxn modelId="{E722F719-590A-48C2-949E-FCAC8DCB21F9}" type="presOf" srcId="{28AB35A8-C9D2-4E4E-802F-2EA42940E578}" destId="{D9164791-3ABA-4821-8410-2857D34E250D}" srcOrd="0" destOrd="0" presId="urn:microsoft.com/office/officeart/2005/8/layout/vList2"/>
    <dgm:cxn modelId="{737F9048-661A-4539-B11E-AC6CADBAAF19}" type="presOf" srcId="{0EF4E482-5E4F-4272-A654-85B8981A4276}" destId="{E6E875CE-0FA4-46B1-970A-CFA9C862FCAF}" srcOrd="0" destOrd="0" presId="urn:microsoft.com/office/officeart/2005/8/layout/vList2"/>
    <dgm:cxn modelId="{C17D6675-5A7C-4E76-A166-34CD5CA5DBD6}" type="presOf" srcId="{0373883B-64F5-4A27-9319-E346797B1D44}" destId="{1250C55C-8DDB-4787-994D-06CBF6FAFDCE}" srcOrd="0" destOrd="0" presId="urn:microsoft.com/office/officeart/2005/8/layout/vList2"/>
    <dgm:cxn modelId="{99BABC78-3A02-40A3-B1CE-741F881015BD}" srcId="{28AB35A8-C9D2-4E4E-802F-2EA42940E578}" destId="{1D14E5A9-DD66-4712-BF76-6F25F06FE432}" srcOrd="3" destOrd="0" parTransId="{CFC83BF6-2E21-459E-BF71-747D8A2A5C78}" sibTransId="{16F4A3BB-805E-4EB9-9699-95FEB4E398C8}"/>
    <dgm:cxn modelId="{C36A2280-6796-4D52-AB5B-70E34E0A1C0A}" type="presOf" srcId="{49F85767-CF56-4A6A-8EFD-65F56DF6F799}" destId="{5E822B65-5045-441E-82D4-3E8D8175AC85}" srcOrd="0" destOrd="0" presId="urn:microsoft.com/office/officeart/2005/8/layout/vList2"/>
    <dgm:cxn modelId="{5531F383-C170-464D-934C-561C492B67BA}" type="presOf" srcId="{1D14E5A9-DD66-4712-BF76-6F25F06FE432}" destId="{CBBD0686-71BD-4F2E-A76B-B21B4757F3DD}" srcOrd="0" destOrd="0" presId="urn:microsoft.com/office/officeart/2005/8/layout/vList2"/>
    <dgm:cxn modelId="{CB63DD9B-977A-4F0B-A1F1-20BBC4B815C8}" srcId="{28AB35A8-C9D2-4E4E-802F-2EA42940E578}" destId="{0EF4E482-5E4F-4272-A654-85B8981A4276}" srcOrd="2" destOrd="0" parTransId="{2C54D521-0AC6-49E2-B667-2EB1E1371DA5}" sibTransId="{250C1B43-7055-4AF1-9F34-28A8E222D347}"/>
    <dgm:cxn modelId="{69F0E3D3-7204-41EB-8047-96A46FE53DBC}" srcId="{28AB35A8-C9D2-4E4E-802F-2EA42940E578}" destId="{49F85767-CF56-4A6A-8EFD-65F56DF6F799}" srcOrd="1" destOrd="0" parTransId="{C28F76DB-AAF7-4FFB-9E90-8209565B4250}" sibTransId="{48683460-DF82-400F-8976-C8E18417D728}"/>
    <dgm:cxn modelId="{CD8D28DC-D7AC-4939-98B1-8369022EBC16}" srcId="{28AB35A8-C9D2-4E4E-802F-2EA42940E578}" destId="{0373883B-64F5-4A27-9319-E346797B1D44}" srcOrd="0" destOrd="0" parTransId="{FA659816-399F-46F9-9560-D21FF40B0AA6}" sibTransId="{E7C5B962-EDB1-4649-96AD-D06A64E4BF7B}"/>
    <dgm:cxn modelId="{E3992BAC-E5A2-494A-9BAB-F8E143A3A6AB}" type="presParOf" srcId="{D9164791-3ABA-4821-8410-2857D34E250D}" destId="{1250C55C-8DDB-4787-994D-06CBF6FAFDCE}" srcOrd="0" destOrd="0" presId="urn:microsoft.com/office/officeart/2005/8/layout/vList2"/>
    <dgm:cxn modelId="{6DBE5545-B322-4360-A0D1-E3E43F6AC8D0}" type="presParOf" srcId="{D9164791-3ABA-4821-8410-2857D34E250D}" destId="{87A84C53-3520-4DD6-982A-E841F54A976F}" srcOrd="1" destOrd="0" presId="urn:microsoft.com/office/officeart/2005/8/layout/vList2"/>
    <dgm:cxn modelId="{58985BB3-2B56-46EC-B8E0-B8F7D436D607}" type="presParOf" srcId="{D9164791-3ABA-4821-8410-2857D34E250D}" destId="{5E822B65-5045-441E-82D4-3E8D8175AC85}" srcOrd="2" destOrd="0" presId="urn:microsoft.com/office/officeart/2005/8/layout/vList2"/>
    <dgm:cxn modelId="{FA26BB05-7C9B-4A89-BE9C-5B88E1BC31D6}" type="presParOf" srcId="{D9164791-3ABA-4821-8410-2857D34E250D}" destId="{4F55EFBA-E6B2-4A10-AFA4-A47F99B9495F}" srcOrd="3" destOrd="0" presId="urn:microsoft.com/office/officeart/2005/8/layout/vList2"/>
    <dgm:cxn modelId="{AC993A74-873B-4EB3-8BD4-37B6DD0A9241}" type="presParOf" srcId="{D9164791-3ABA-4821-8410-2857D34E250D}" destId="{E6E875CE-0FA4-46B1-970A-CFA9C862FCAF}" srcOrd="4" destOrd="0" presId="urn:microsoft.com/office/officeart/2005/8/layout/vList2"/>
    <dgm:cxn modelId="{E634D19A-C089-4D57-9314-CCDDCB81FF54}" type="presParOf" srcId="{D9164791-3ABA-4821-8410-2857D34E250D}" destId="{1E389A6F-9A7D-463C-84D2-B9BC79BD6BFC}" srcOrd="5" destOrd="0" presId="urn:microsoft.com/office/officeart/2005/8/layout/vList2"/>
    <dgm:cxn modelId="{88046B5A-152E-493F-BB14-50277D5496DA}" type="presParOf" srcId="{D9164791-3ABA-4821-8410-2857D34E250D}" destId="{CBBD0686-71BD-4F2E-A76B-B21B4757F3D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D18AAC9-3934-429A-8ED1-6004431DDC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5856B7C-E7CE-4194-BFE8-8C0CED9DEABE}">
      <dgm:prSet/>
      <dgm:spPr/>
      <dgm:t>
        <a:bodyPr/>
        <a:lstStyle/>
        <a:p>
          <a:r>
            <a:rPr lang="es-MX"/>
            <a:t>E</a:t>
          </a:r>
          <a:r>
            <a:rPr lang="es-MX" b="0" i="0"/>
            <a:t>valuar la calidad y magnitud del contenido gástrico para determinar el riesgo de bronco-aspiración. </a:t>
          </a:r>
          <a:endParaRPr lang="en-US"/>
        </a:p>
      </dgm:t>
    </dgm:pt>
    <dgm:pt modelId="{A042FB44-6599-45F8-B8D7-397EB8DCD933}" type="parTrans" cxnId="{F9B767A1-6E89-49C0-8BF0-C42FF7F2A424}">
      <dgm:prSet/>
      <dgm:spPr/>
      <dgm:t>
        <a:bodyPr/>
        <a:lstStyle/>
        <a:p>
          <a:endParaRPr lang="en-US"/>
        </a:p>
      </dgm:t>
    </dgm:pt>
    <dgm:pt modelId="{D27E07C5-FF2D-44BD-9403-E9F375A49E20}" type="sibTrans" cxnId="{F9B767A1-6E89-49C0-8BF0-C42FF7F2A424}">
      <dgm:prSet/>
      <dgm:spPr/>
      <dgm:t>
        <a:bodyPr/>
        <a:lstStyle/>
        <a:p>
          <a:endParaRPr lang="en-US"/>
        </a:p>
      </dgm:t>
    </dgm:pt>
    <dgm:pt modelId="{3C90790C-42CB-46B0-8F7A-01F063C36FB2}">
      <dgm:prSet/>
      <dgm:spPr/>
      <dgm:t>
        <a:bodyPr/>
        <a:lstStyle/>
        <a:p>
          <a:r>
            <a:rPr lang="es-MX"/>
            <a:t>T</a:t>
          </a:r>
          <a:r>
            <a:rPr lang="es-MX" b="0" i="0"/>
            <a:t>ransductor curvo, (lineal en pacientes muy delgados o en niños menores de 8 años). </a:t>
          </a:r>
          <a:endParaRPr lang="en-US"/>
        </a:p>
      </dgm:t>
    </dgm:pt>
    <dgm:pt modelId="{9ED8BB35-F87A-41C6-AB4B-59649DAF2C2D}" type="parTrans" cxnId="{68DD968C-9BEA-4D6A-A634-812741BE5B1B}">
      <dgm:prSet/>
      <dgm:spPr/>
      <dgm:t>
        <a:bodyPr/>
        <a:lstStyle/>
        <a:p>
          <a:endParaRPr lang="en-US"/>
        </a:p>
      </dgm:t>
    </dgm:pt>
    <dgm:pt modelId="{50AC4E7B-AC11-4D0E-B169-E2C96BF88323}" type="sibTrans" cxnId="{68DD968C-9BEA-4D6A-A634-812741BE5B1B}">
      <dgm:prSet/>
      <dgm:spPr/>
      <dgm:t>
        <a:bodyPr/>
        <a:lstStyle/>
        <a:p>
          <a:endParaRPr lang="en-US"/>
        </a:p>
      </dgm:t>
    </dgm:pt>
    <dgm:pt modelId="{07C23CE2-4671-4775-81D2-31A0FCCF2E9D}">
      <dgm:prSet/>
      <dgm:spPr/>
      <dgm:t>
        <a:bodyPr/>
        <a:lstStyle/>
        <a:p>
          <a:r>
            <a:rPr lang="es-MX" b="0" i="0"/>
            <a:t>Se aplica el transductor sobre el epigastrio en eje longitudinal, buscando como referencia el lóbulo hepático izquierdo, la aorta o la vena cava inferior, la arteria mesentérica superior y el páncreas, se examina el antro gástrico. </a:t>
          </a:r>
          <a:endParaRPr lang="en-US"/>
        </a:p>
      </dgm:t>
    </dgm:pt>
    <dgm:pt modelId="{B96C0FC0-1A56-4B6F-A859-8F7E86EC3ADA}" type="parTrans" cxnId="{46ECD2BC-5922-4822-9795-DE58739953C3}">
      <dgm:prSet/>
      <dgm:spPr/>
      <dgm:t>
        <a:bodyPr/>
        <a:lstStyle/>
        <a:p>
          <a:endParaRPr lang="en-US"/>
        </a:p>
      </dgm:t>
    </dgm:pt>
    <dgm:pt modelId="{E3AA5A69-DDBA-4F54-B748-57150702898A}" type="sibTrans" cxnId="{46ECD2BC-5922-4822-9795-DE58739953C3}">
      <dgm:prSet/>
      <dgm:spPr/>
      <dgm:t>
        <a:bodyPr/>
        <a:lstStyle/>
        <a:p>
          <a:endParaRPr lang="en-US"/>
        </a:p>
      </dgm:t>
    </dgm:pt>
    <dgm:pt modelId="{7AB1B74B-4A4C-4408-968A-DE10E77805FB}">
      <dgm:prSet/>
      <dgm:spPr/>
      <dgm:t>
        <a:bodyPr/>
        <a:lstStyle/>
        <a:p>
          <a:r>
            <a:rPr lang="es-MX" b="0" i="0" dirty="0"/>
            <a:t>Se examina el aspecto del antro gástrico para determinar si está vacío, si tiene contenido líquido (el que se puede cuantificar) o sólido, lo que se ve como una mezcla de ecos de distintas densidades. </a:t>
          </a:r>
          <a:endParaRPr lang="en-US" dirty="0"/>
        </a:p>
      </dgm:t>
    </dgm:pt>
    <dgm:pt modelId="{7B026200-5431-4A1D-BE5A-0B6B071E57F2}" type="parTrans" cxnId="{FC592500-B0AD-4411-B3CA-03632D14C85E}">
      <dgm:prSet/>
      <dgm:spPr/>
      <dgm:t>
        <a:bodyPr/>
        <a:lstStyle/>
        <a:p>
          <a:endParaRPr lang="en-US"/>
        </a:p>
      </dgm:t>
    </dgm:pt>
    <dgm:pt modelId="{817D7FE3-EFF3-42A0-B819-F2D597DA8AD0}" type="sibTrans" cxnId="{FC592500-B0AD-4411-B3CA-03632D14C85E}">
      <dgm:prSet/>
      <dgm:spPr/>
      <dgm:t>
        <a:bodyPr/>
        <a:lstStyle/>
        <a:p>
          <a:endParaRPr lang="en-US"/>
        </a:p>
      </dgm:t>
    </dgm:pt>
    <dgm:pt modelId="{63897205-9979-4049-9AE1-1DE30F7E8229}" type="pres">
      <dgm:prSet presAssocID="{8D18AAC9-3934-429A-8ED1-6004431DDC87}" presName="linear" presStyleCnt="0">
        <dgm:presLayoutVars>
          <dgm:animLvl val="lvl"/>
          <dgm:resizeHandles val="exact"/>
        </dgm:presLayoutVars>
      </dgm:prSet>
      <dgm:spPr/>
    </dgm:pt>
    <dgm:pt modelId="{E286E9A8-3805-4372-95B0-22B3DC95AE37}" type="pres">
      <dgm:prSet presAssocID="{45856B7C-E7CE-4194-BFE8-8C0CED9DEABE}" presName="parentText" presStyleLbl="node1" presStyleIdx="0" presStyleCnt="4">
        <dgm:presLayoutVars>
          <dgm:chMax val="0"/>
          <dgm:bulletEnabled val="1"/>
        </dgm:presLayoutVars>
      </dgm:prSet>
      <dgm:spPr/>
    </dgm:pt>
    <dgm:pt modelId="{F98FF2B2-85B9-4055-BC62-CD250669F3B5}" type="pres">
      <dgm:prSet presAssocID="{D27E07C5-FF2D-44BD-9403-E9F375A49E20}" presName="spacer" presStyleCnt="0"/>
      <dgm:spPr/>
    </dgm:pt>
    <dgm:pt modelId="{F34AFC79-03D9-4436-8066-A713B886B6DB}" type="pres">
      <dgm:prSet presAssocID="{3C90790C-42CB-46B0-8F7A-01F063C36FB2}" presName="parentText" presStyleLbl="node1" presStyleIdx="1" presStyleCnt="4">
        <dgm:presLayoutVars>
          <dgm:chMax val="0"/>
          <dgm:bulletEnabled val="1"/>
        </dgm:presLayoutVars>
      </dgm:prSet>
      <dgm:spPr/>
    </dgm:pt>
    <dgm:pt modelId="{B56E383B-FC60-423E-917B-A2B7988ED8D2}" type="pres">
      <dgm:prSet presAssocID="{50AC4E7B-AC11-4D0E-B169-E2C96BF88323}" presName="spacer" presStyleCnt="0"/>
      <dgm:spPr/>
    </dgm:pt>
    <dgm:pt modelId="{08E6F947-B687-4D8E-905B-B78E34DE6576}" type="pres">
      <dgm:prSet presAssocID="{07C23CE2-4671-4775-81D2-31A0FCCF2E9D}" presName="parentText" presStyleLbl="node1" presStyleIdx="2" presStyleCnt="4">
        <dgm:presLayoutVars>
          <dgm:chMax val="0"/>
          <dgm:bulletEnabled val="1"/>
        </dgm:presLayoutVars>
      </dgm:prSet>
      <dgm:spPr/>
    </dgm:pt>
    <dgm:pt modelId="{CC896BEA-F2A8-4290-845F-87351CAAC6FD}" type="pres">
      <dgm:prSet presAssocID="{E3AA5A69-DDBA-4F54-B748-57150702898A}" presName="spacer" presStyleCnt="0"/>
      <dgm:spPr/>
    </dgm:pt>
    <dgm:pt modelId="{1E0214D4-3BB9-4007-BF5A-C6242E069445}" type="pres">
      <dgm:prSet presAssocID="{7AB1B74B-4A4C-4408-968A-DE10E77805FB}" presName="parentText" presStyleLbl="node1" presStyleIdx="3" presStyleCnt="4">
        <dgm:presLayoutVars>
          <dgm:chMax val="0"/>
          <dgm:bulletEnabled val="1"/>
        </dgm:presLayoutVars>
      </dgm:prSet>
      <dgm:spPr/>
    </dgm:pt>
  </dgm:ptLst>
  <dgm:cxnLst>
    <dgm:cxn modelId="{FC592500-B0AD-4411-B3CA-03632D14C85E}" srcId="{8D18AAC9-3934-429A-8ED1-6004431DDC87}" destId="{7AB1B74B-4A4C-4408-968A-DE10E77805FB}" srcOrd="3" destOrd="0" parTransId="{7B026200-5431-4A1D-BE5A-0B6B071E57F2}" sibTransId="{817D7FE3-EFF3-42A0-B819-F2D597DA8AD0}"/>
    <dgm:cxn modelId="{EBF3CF0A-1208-42EB-B308-C1582C81CF8C}" type="presOf" srcId="{7AB1B74B-4A4C-4408-968A-DE10E77805FB}" destId="{1E0214D4-3BB9-4007-BF5A-C6242E069445}" srcOrd="0" destOrd="0" presId="urn:microsoft.com/office/officeart/2005/8/layout/vList2"/>
    <dgm:cxn modelId="{FE3C961C-C0E7-4C31-929C-96B449CB168F}" type="presOf" srcId="{07C23CE2-4671-4775-81D2-31A0FCCF2E9D}" destId="{08E6F947-B687-4D8E-905B-B78E34DE6576}" srcOrd="0" destOrd="0" presId="urn:microsoft.com/office/officeart/2005/8/layout/vList2"/>
    <dgm:cxn modelId="{F6A8DA40-88D4-466D-B742-223FED04707A}" type="presOf" srcId="{3C90790C-42CB-46B0-8F7A-01F063C36FB2}" destId="{F34AFC79-03D9-4436-8066-A713B886B6DB}" srcOrd="0" destOrd="0" presId="urn:microsoft.com/office/officeart/2005/8/layout/vList2"/>
    <dgm:cxn modelId="{5331F081-809E-4104-8069-640619418DB7}" type="presOf" srcId="{8D18AAC9-3934-429A-8ED1-6004431DDC87}" destId="{63897205-9979-4049-9AE1-1DE30F7E8229}" srcOrd="0" destOrd="0" presId="urn:microsoft.com/office/officeart/2005/8/layout/vList2"/>
    <dgm:cxn modelId="{68DD968C-9BEA-4D6A-A634-812741BE5B1B}" srcId="{8D18AAC9-3934-429A-8ED1-6004431DDC87}" destId="{3C90790C-42CB-46B0-8F7A-01F063C36FB2}" srcOrd="1" destOrd="0" parTransId="{9ED8BB35-F87A-41C6-AB4B-59649DAF2C2D}" sibTransId="{50AC4E7B-AC11-4D0E-B169-E2C96BF88323}"/>
    <dgm:cxn modelId="{F9B767A1-6E89-49C0-8BF0-C42FF7F2A424}" srcId="{8D18AAC9-3934-429A-8ED1-6004431DDC87}" destId="{45856B7C-E7CE-4194-BFE8-8C0CED9DEABE}" srcOrd="0" destOrd="0" parTransId="{A042FB44-6599-45F8-B8D7-397EB8DCD933}" sibTransId="{D27E07C5-FF2D-44BD-9403-E9F375A49E20}"/>
    <dgm:cxn modelId="{46ECD2BC-5922-4822-9795-DE58739953C3}" srcId="{8D18AAC9-3934-429A-8ED1-6004431DDC87}" destId="{07C23CE2-4671-4775-81D2-31A0FCCF2E9D}" srcOrd="2" destOrd="0" parTransId="{B96C0FC0-1A56-4B6F-A859-8F7E86EC3ADA}" sibTransId="{E3AA5A69-DDBA-4F54-B748-57150702898A}"/>
    <dgm:cxn modelId="{B7C9D5E0-B1F0-4728-A9EC-79D22EC32870}" type="presOf" srcId="{45856B7C-E7CE-4194-BFE8-8C0CED9DEABE}" destId="{E286E9A8-3805-4372-95B0-22B3DC95AE37}" srcOrd="0" destOrd="0" presId="urn:microsoft.com/office/officeart/2005/8/layout/vList2"/>
    <dgm:cxn modelId="{9B7880B0-A19F-4752-901C-8BBB6ABF0A09}" type="presParOf" srcId="{63897205-9979-4049-9AE1-1DE30F7E8229}" destId="{E286E9A8-3805-4372-95B0-22B3DC95AE37}" srcOrd="0" destOrd="0" presId="urn:microsoft.com/office/officeart/2005/8/layout/vList2"/>
    <dgm:cxn modelId="{FDDB7AEF-EE9F-4A08-A4EE-79FD71E821FF}" type="presParOf" srcId="{63897205-9979-4049-9AE1-1DE30F7E8229}" destId="{F98FF2B2-85B9-4055-BC62-CD250669F3B5}" srcOrd="1" destOrd="0" presId="urn:microsoft.com/office/officeart/2005/8/layout/vList2"/>
    <dgm:cxn modelId="{02E1EE66-EFF3-4887-BABE-BA137CFBD99C}" type="presParOf" srcId="{63897205-9979-4049-9AE1-1DE30F7E8229}" destId="{F34AFC79-03D9-4436-8066-A713B886B6DB}" srcOrd="2" destOrd="0" presId="urn:microsoft.com/office/officeart/2005/8/layout/vList2"/>
    <dgm:cxn modelId="{8D5B6A5C-13A7-4FD9-A9C0-BD00DFA1C096}" type="presParOf" srcId="{63897205-9979-4049-9AE1-1DE30F7E8229}" destId="{B56E383B-FC60-423E-917B-A2B7988ED8D2}" srcOrd="3" destOrd="0" presId="urn:microsoft.com/office/officeart/2005/8/layout/vList2"/>
    <dgm:cxn modelId="{6EECAE8F-0416-4511-925E-AC5793A0CF28}" type="presParOf" srcId="{63897205-9979-4049-9AE1-1DE30F7E8229}" destId="{08E6F947-B687-4D8E-905B-B78E34DE6576}" srcOrd="4" destOrd="0" presId="urn:microsoft.com/office/officeart/2005/8/layout/vList2"/>
    <dgm:cxn modelId="{D4F2A60B-E0C7-456D-8FCB-544804869743}" type="presParOf" srcId="{63897205-9979-4049-9AE1-1DE30F7E8229}" destId="{CC896BEA-F2A8-4290-845F-87351CAAC6FD}" srcOrd="5" destOrd="0" presId="urn:microsoft.com/office/officeart/2005/8/layout/vList2"/>
    <dgm:cxn modelId="{C27E398D-7CA3-46E7-AC27-66C0874874E7}" type="presParOf" srcId="{63897205-9979-4049-9AE1-1DE30F7E8229}" destId="{1E0214D4-3BB9-4007-BF5A-C6242E06944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8341D1-A8E2-4618-B292-1DE631E5ADA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408ADAE-0061-426C-9B08-B9110EC03EDB}">
      <dgm:prSet/>
      <dgm:spPr/>
      <dgm:t>
        <a:bodyPr/>
        <a:lstStyle/>
        <a:p>
          <a:r>
            <a:rPr lang="es-MX" b="0" i="0"/>
            <a:t>Kristensen y cols., estudiaron el uso de US para VA. </a:t>
          </a:r>
          <a:endParaRPr lang="en-US"/>
        </a:p>
      </dgm:t>
    </dgm:pt>
    <dgm:pt modelId="{58ED2AC4-7317-42AD-B00C-06685C11B4D1}" type="parTrans" cxnId="{71B6C7D6-4E53-4F21-9BE3-4D03BD05DEC1}">
      <dgm:prSet/>
      <dgm:spPr/>
      <dgm:t>
        <a:bodyPr/>
        <a:lstStyle/>
        <a:p>
          <a:endParaRPr lang="en-US"/>
        </a:p>
      </dgm:t>
    </dgm:pt>
    <dgm:pt modelId="{64A94487-B6BD-452A-B913-79C32395BCF5}" type="sibTrans" cxnId="{71B6C7D6-4E53-4F21-9BE3-4D03BD05DEC1}">
      <dgm:prSet/>
      <dgm:spPr/>
      <dgm:t>
        <a:bodyPr/>
        <a:lstStyle/>
        <a:p>
          <a:endParaRPr lang="en-US"/>
        </a:p>
      </dgm:t>
    </dgm:pt>
    <dgm:pt modelId="{B9B51D35-5743-4CFA-870D-81756EC3D20C}">
      <dgm:prSet/>
      <dgm:spPr/>
      <dgm:t>
        <a:bodyPr/>
        <a:lstStyle/>
        <a:p>
          <a:r>
            <a:rPr lang="es-MX" b="0" i="0"/>
            <a:t>Es posible visualizar imágenes desde la base de la lengua hasta los anillos traqueales, el funcionamiento de las cuerdas vocales y las estructuras anatómicas adyacentes a la VA. </a:t>
          </a:r>
          <a:endParaRPr lang="en-US"/>
        </a:p>
      </dgm:t>
    </dgm:pt>
    <dgm:pt modelId="{0BCE9E4D-D609-4773-9838-EB144CE888CF}" type="parTrans" cxnId="{C5DCE774-D5E3-437A-A24E-2E6877729587}">
      <dgm:prSet/>
      <dgm:spPr/>
      <dgm:t>
        <a:bodyPr/>
        <a:lstStyle/>
        <a:p>
          <a:endParaRPr lang="en-US"/>
        </a:p>
      </dgm:t>
    </dgm:pt>
    <dgm:pt modelId="{0A35246F-B173-4132-8166-8AC545837AE0}" type="sibTrans" cxnId="{C5DCE774-D5E3-437A-A24E-2E6877729587}">
      <dgm:prSet/>
      <dgm:spPr/>
      <dgm:t>
        <a:bodyPr/>
        <a:lstStyle/>
        <a:p>
          <a:endParaRPr lang="en-US"/>
        </a:p>
      </dgm:t>
    </dgm:pt>
    <dgm:pt modelId="{09EF7BAC-AD7C-4A4C-B546-6E3BAC8CD989}">
      <dgm:prSet/>
      <dgm:spPr/>
      <dgm:t>
        <a:bodyPr/>
        <a:lstStyle/>
        <a:p>
          <a:r>
            <a:rPr lang="es-MX" b="1" i="0"/>
            <a:t>Identificación de la membrana cricotiroídea como paso previo al manejo de la VA difícil. </a:t>
          </a:r>
          <a:endParaRPr lang="en-US"/>
        </a:p>
      </dgm:t>
    </dgm:pt>
    <dgm:pt modelId="{C19105EC-369A-459D-9A8E-F79AD1A0ECCB}" type="parTrans" cxnId="{44DABF64-C1CB-43D6-8F62-81DBFC85EA10}">
      <dgm:prSet/>
      <dgm:spPr/>
      <dgm:t>
        <a:bodyPr/>
        <a:lstStyle/>
        <a:p>
          <a:endParaRPr lang="en-US"/>
        </a:p>
      </dgm:t>
    </dgm:pt>
    <dgm:pt modelId="{88BFB0A5-0F5B-4E06-9D32-A8EBC106AB49}" type="sibTrans" cxnId="{44DABF64-C1CB-43D6-8F62-81DBFC85EA10}">
      <dgm:prSet/>
      <dgm:spPr/>
      <dgm:t>
        <a:bodyPr/>
        <a:lstStyle/>
        <a:p>
          <a:endParaRPr lang="en-US"/>
        </a:p>
      </dgm:t>
    </dgm:pt>
    <dgm:pt modelId="{14B5AED7-6033-472E-834C-71BC811E599E}" type="pres">
      <dgm:prSet presAssocID="{4F8341D1-A8E2-4618-B292-1DE631E5ADA8}" presName="root" presStyleCnt="0">
        <dgm:presLayoutVars>
          <dgm:dir/>
          <dgm:resizeHandles val="exact"/>
        </dgm:presLayoutVars>
      </dgm:prSet>
      <dgm:spPr/>
    </dgm:pt>
    <dgm:pt modelId="{14636A71-131F-456C-991B-AF4A47FD6107}" type="pres">
      <dgm:prSet presAssocID="{B408ADAE-0061-426C-9B08-B9110EC03EDB}" presName="compNode" presStyleCnt="0"/>
      <dgm:spPr/>
    </dgm:pt>
    <dgm:pt modelId="{18B38435-39C2-42B9-97AD-136F54B03F4B}" type="pres">
      <dgm:prSet presAssocID="{B408ADAE-0061-426C-9B08-B9110EC03EDB}" presName="bgRect" presStyleLbl="bgShp" presStyleIdx="0" presStyleCnt="3"/>
      <dgm:spPr/>
    </dgm:pt>
    <dgm:pt modelId="{4C503D0E-3CAE-4C90-91BC-E53029FF4C40}" type="pres">
      <dgm:prSet presAssocID="{B408ADAE-0061-426C-9B08-B9110EC03E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iosco"/>
        </a:ext>
      </dgm:extLst>
    </dgm:pt>
    <dgm:pt modelId="{7AD687FC-B2F0-4948-8356-D9A46714C547}" type="pres">
      <dgm:prSet presAssocID="{B408ADAE-0061-426C-9B08-B9110EC03EDB}" presName="spaceRect" presStyleCnt="0"/>
      <dgm:spPr/>
    </dgm:pt>
    <dgm:pt modelId="{90F4F397-50DD-452E-A577-CCB4D6BF4EE2}" type="pres">
      <dgm:prSet presAssocID="{B408ADAE-0061-426C-9B08-B9110EC03EDB}" presName="parTx" presStyleLbl="revTx" presStyleIdx="0" presStyleCnt="3">
        <dgm:presLayoutVars>
          <dgm:chMax val="0"/>
          <dgm:chPref val="0"/>
        </dgm:presLayoutVars>
      </dgm:prSet>
      <dgm:spPr/>
    </dgm:pt>
    <dgm:pt modelId="{A5496D7C-F563-4A4B-952F-51CF4303E1F1}" type="pres">
      <dgm:prSet presAssocID="{64A94487-B6BD-452A-B913-79C32395BCF5}" presName="sibTrans" presStyleCnt="0"/>
      <dgm:spPr/>
    </dgm:pt>
    <dgm:pt modelId="{39AEE715-EBDC-42B9-B02F-251805C1FFB1}" type="pres">
      <dgm:prSet presAssocID="{B9B51D35-5743-4CFA-870D-81756EC3D20C}" presName="compNode" presStyleCnt="0"/>
      <dgm:spPr/>
    </dgm:pt>
    <dgm:pt modelId="{3937ABF7-9DE9-4FF3-B44B-5BA21DA9B9FD}" type="pres">
      <dgm:prSet presAssocID="{B9B51D35-5743-4CFA-870D-81756EC3D20C}" presName="bgRect" presStyleLbl="bgShp" presStyleIdx="1" presStyleCnt="3"/>
      <dgm:spPr/>
    </dgm:pt>
    <dgm:pt modelId="{BFC4E357-8CAB-4E15-8C4E-8AB9A94AB42F}" type="pres">
      <dgm:prSet presAssocID="{B9B51D35-5743-4CFA-870D-81756EC3D2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ngua"/>
        </a:ext>
      </dgm:extLst>
    </dgm:pt>
    <dgm:pt modelId="{C2CAF558-7854-4062-BE71-FC3E4193B825}" type="pres">
      <dgm:prSet presAssocID="{B9B51D35-5743-4CFA-870D-81756EC3D20C}" presName="spaceRect" presStyleCnt="0"/>
      <dgm:spPr/>
    </dgm:pt>
    <dgm:pt modelId="{F6E0A7A8-0512-4799-83A2-2BFA7138840E}" type="pres">
      <dgm:prSet presAssocID="{B9B51D35-5743-4CFA-870D-81756EC3D20C}" presName="parTx" presStyleLbl="revTx" presStyleIdx="1" presStyleCnt="3">
        <dgm:presLayoutVars>
          <dgm:chMax val="0"/>
          <dgm:chPref val="0"/>
        </dgm:presLayoutVars>
      </dgm:prSet>
      <dgm:spPr/>
    </dgm:pt>
    <dgm:pt modelId="{EB134D79-45F8-4D30-8A48-FE1394F97209}" type="pres">
      <dgm:prSet presAssocID="{0A35246F-B173-4132-8166-8AC545837AE0}" presName="sibTrans" presStyleCnt="0"/>
      <dgm:spPr/>
    </dgm:pt>
    <dgm:pt modelId="{F93D2ACC-23FF-4D50-BD6C-33BCB29C3C4A}" type="pres">
      <dgm:prSet presAssocID="{09EF7BAC-AD7C-4A4C-B546-6E3BAC8CD989}" presName="compNode" presStyleCnt="0"/>
      <dgm:spPr/>
    </dgm:pt>
    <dgm:pt modelId="{7FC5D57F-3C32-4CA9-B922-6E90D8BF82E8}" type="pres">
      <dgm:prSet presAssocID="{09EF7BAC-AD7C-4A4C-B546-6E3BAC8CD989}" presName="bgRect" presStyleLbl="bgShp" presStyleIdx="2" presStyleCnt="3"/>
      <dgm:spPr/>
    </dgm:pt>
    <dgm:pt modelId="{F9AB6ABD-A3F7-4C55-B17F-5963B8A64BC0}" type="pres">
      <dgm:prSet presAssocID="{09EF7BAC-AD7C-4A4C-B546-6E3BAC8CD98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io"/>
        </a:ext>
      </dgm:extLst>
    </dgm:pt>
    <dgm:pt modelId="{A3351ACE-9683-4DD3-9F26-AFB21A5400BC}" type="pres">
      <dgm:prSet presAssocID="{09EF7BAC-AD7C-4A4C-B546-6E3BAC8CD989}" presName="spaceRect" presStyleCnt="0"/>
      <dgm:spPr/>
    </dgm:pt>
    <dgm:pt modelId="{84970E34-C80C-4A69-B716-E99B61BFF317}" type="pres">
      <dgm:prSet presAssocID="{09EF7BAC-AD7C-4A4C-B546-6E3BAC8CD989}" presName="parTx" presStyleLbl="revTx" presStyleIdx="2" presStyleCnt="3">
        <dgm:presLayoutVars>
          <dgm:chMax val="0"/>
          <dgm:chPref val="0"/>
        </dgm:presLayoutVars>
      </dgm:prSet>
      <dgm:spPr/>
    </dgm:pt>
  </dgm:ptLst>
  <dgm:cxnLst>
    <dgm:cxn modelId="{3FD65D27-1760-4AED-BEDF-4B43FEFED2B1}" type="presOf" srcId="{B9B51D35-5743-4CFA-870D-81756EC3D20C}" destId="{F6E0A7A8-0512-4799-83A2-2BFA7138840E}" srcOrd="0" destOrd="0" presId="urn:microsoft.com/office/officeart/2018/2/layout/IconVerticalSolidList"/>
    <dgm:cxn modelId="{ADA6962E-1ED6-4E7F-B9E3-735CA9C1406D}" type="presOf" srcId="{09EF7BAC-AD7C-4A4C-B546-6E3BAC8CD989}" destId="{84970E34-C80C-4A69-B716-E99B61BFF317}" srcOrd="0" destOrd="0" presId="urn:microsoft.com/office/officeart/2018/2/layout/IconVerticalSolidList"/>
    <dgm:cxn modelId="{6FAD5C44-5C88-4891-8B78-F6668CDD7CF6}" type="presOf" srcId="{4F8341D1-A8E2-4618-B292-1DE631E5ADA8}" destId="{14B5AED7-6033-472E-834C-71BC811E599E}" srcOrd="0" destOrd="0" presId="urn:microsoft.com/office/officeart/2018/2/layout/IconVerticalSolidList"/>
    <dgm:cxn modelId="{44DABF64-C1CB-43D6-8F62-81DBFC85EA10}" srcId="{4F8341D1-A8E2-4618-B292-1DE631E5ADA8}" destId="{09EF7BAC-AD7C-4A4C-B546-6E3BAC8CD989}" srcOrd="2" destOrd="0" parTransId="{C19105EC-369A-459D-9A8E-F79AD1A0ECCB}" sibTransId="{88BFB0A5-0F5B-4E06-9D32-A8EBC106AB49}"/>
    <dgm:cxn modelId="{C5DCE774-D5E3-437A-A24E-2E6877729587}" srcId="{4F8341D1-A8E2-4618-B292-1DE631E5ADA8}" destId="{B9B51D35-5743-4CFA-870D-81756EC3D20C}" srcOrd="1" destOrd="0" parTransId="{0BCE9E4D-D609-4773-9838-EB144CE888CF}" sibTransId="{0A35246F-B173-4132-8166-8AC545837AE0}"/>
    <dgm:cxn modelId="{71B6C7D6-4E53-4F21-9BE3-4D03BD05DEC1}" srcId="{4F8341D1-A8E2-4618-B292-1DE631E5ADA8}" destId="{B408ADAE-0061-426C-9B08-B9110EC03EDB}" srcOrd="0" destOrd="0" parTransId="{58ED2AC4-7317-42AD-B00C-06685C11B4D1}" sibTransId="{64A94487-B6BD-452A-B913-79C32395BCF5}"/>
    <dgm:cxn modelId="{CFD64BFE-636A-4B4D-B979-225AFAF3251D}" type="presOf" srcId="{B408ADAE-0061-426C-9B08-B9110EC03EDB}" destId="{90F4F397-50DD-452E-A577-CCB4D6BF4EE2}" srcOrd="0" destOrd="0" presId="urn:microsoft.com/office/officeart/2018/2/layout/IconVerticalSolidList"/>
    <dgm:cxn modelId="{DB7F5C8E-2E7E-4581-8663-2B48AC5BEFA4}" type="presParOf" srcId="{14B5AED7-6033-472E-834C-71BC811E599E}" destId="{14636A71-131F-456C-991B-AF4A47FD6107}" srcOrd="0" destOrd="0" presId="urn:microsoft.com/office/officeart/2018/2/layout/IconVerticalSolidList"/>
    <dgm:cxn modelId="{9C355119-88E7-470C-8599-50BC66D2756D}" type="presParOf" srcId="{14636A71-131F-456C-991B-AF4A47FD6107}" destId="{18B38435-39C2-42B9-97AD-136F54B03F4B}" srcOrd="0" destOrd="0" presId="urn:microsoft.com/office/officeart/2018/2/layout/IconVerticalSolidList"/>
    <dgm:cxn modelId="{A88D2A78-FCE8-4BE6-BFAB-A396234BC23C}" type="presParOf" srcId="{14636A71-131F-456C-991B-AF4A47FD6107}" destId="{4C503D0E-3CAE-4C90-91BC-E53029FF4C40}" srcOrd="1" destOrd="0" presId="urn:microsoft.com/office/officeart/2018/2/layout/IconVerticalSolidList"/>
    <dgm:cxn modelId="{25094643-9C49-4052-8456-F0B28B0D32EE}" type="presParOf" srcId="{14636A71-131F-456C-991B-AF4A47FD6107}" destId="{7AD687FC-B2F0-4948-8356-D9A46714C547}" srcOrd="2" destOrd="0" presId="urn:microsoft.com/office/officeart/2018/2/layout/IconVerticalSolidList"/>
    <dgm:cxn modelId="{9161D71F-6065-4F23-BE66-50C03F21A657}" type="presParOf" srcId="{14636A71-131F-456C-991B-AF4A47FD6107}" destId="{90F4F397-50DD-452E-A577-CCB4D6BF4EE2}" srcOrd="3" destOrd="0" presId="urn:microsoft.com/office/officeart/2018/2/layout/IconVerticalSolidList"/>
    <dgm:cxn modelId="{488A2C0E-E451-4BC4-B794-C6C67CAD0DAF}" type="presParOf" srcId="{14B5AED7-6033-472E-834C-71BC811E599E}" destId="{A5496D7C-F563-4A4B-952F-51CF4303E1F1}" srcOrd="1" destOrd="0" presId="urn:microsoft.com/office/officeart/2018/2/layout/IconVerticalSolidList"/>
    <dgm:cxn modelId="{2128CE59-827E-4932-92C1-57C1F010E70F}" type="presParOf" srcId="{14B5AED7-6033-472E-834C-71BC811E599E}" destId="{39AEE715-EBDC-42B9-B02F-251805C1FFB1}" srcOrd="2" destOrd="0" presId="urn:microsoft.com/office/officeart/2018/2/layout/IconVerticalSolidList"/>
    <dgm:cxn modelId="{52380A76-1BBB-44D0-9E84-08729F6F62C6}" type="presParOf" srcId="{39AEE715-EBDC-42B9-B02F-251805C1FFB1}" destId="{3937ABF7-9DE9-4FF3-B44B-5BA21DA9B9FD}" srcOrd="0" destOrd="0" presId="urn:microsoft.com/office/officeart/2018/2/layout/IconVerticalSolidList"/>
    <dgm:cxn modelId="{3B37260B-C596-43E0-B0E0-9E9F54675B39}" type="presParOf" srcId="{39AEE715-EBDC-42B9-B02F-251805C1FFB1}" destId="{BFC4E357-8CAB-4E15-8C4E-8AB9A94AB42F}" srcOrd="1" destOrd="0" presId="urn:microsoft.com/office/officeart/2018/2/layout/IconVerticalSolidList"/>
    <dgm:cxn modelId="{05E68738-8515-48AF-BE31-72B9C77E3C4D}" type="presParOf" srcId="{39AEE715-EBDC-42B9-B02F-251805C1FFB1}" destId="{C2CAF558-7854-4062-BE71-FC3E4193B825}" srcOrd="2" destOrd="0" presId="urn:microsoft.com/office/officeart/2018/2/layout/IconVerticalSolidList"/>
    <dgm:cxn modelId="{DD15AF39-2AAB-4805-8C46-D6526DBA4CEB}" type="presParOf" srcId="{39AEE715-EBDC-42B9-B02F-251805C1FFB1}" destId="{F6E0A7A8-0512-4799-83A2-2BFA7138840E}" srcOrd="3" destOrd="0" presId="urn:microsoft.com/office/officeart/2018/2/layout/IconVerticalSolidList"/>
    <dgm:cxn modelId="{BE2024B5-8C45-44EE-B892-7D57DD34BCA1}" type="presParOf" srcId="{14B5AED7-6033-472E-834C-71BC811E599E}" destId="{EB134D79-45F8-4D30-8A48-FE1394F97209}" srcOrd="3" destOrd="0" presId="urn:microsoft.com/office/officeart/2018/2/layout/IconVerticalSolidList"/>
    <dgm:cxn modelId="{99E9A1EF-CE75-4020-9709-44F47E9BAF1D}" type="presParOf" srcId="{14B5AED7-6033-472E-834C-71BC811E599E}" destId="{F93D2ACC-23FF-4D50-BD6C-33BCB29C3C4A}" srcOrd="4" destOrd="0" presId="urn:microsoft.com/office/officeart/2018/2/layout/IconVerticalSolidList"/>
    <dgm:cxn modelId="{70E12347-5432-4EF6-B42C-1EE846F3734E}" type="presParOf" srcId="{F93D2ACC-23FF-4D50-BD6C-33BCB29C3C4A}" destId="{7FC5D57F-3C32-4CA9-B922-6E90D8BF82E8}" srcOrd="0" destOrd="0" presId="urn:microsoft.com/office/officeart/2018/2/layout/IconVerticalSolidList"/>
    <dgm:cxn modelId="{8E4F4D59-0BF5-4A49-A1B1-0D6F92F7A399}" type="presParOf" srcId="{F93D2ACC-23FF-4D50-BD6C-33BCB29C3C4A}" destId="{F9AB6ABD-A3F7-4C55-B17F-5963B8A64BC0}" srcOrd="1" destOrd="0" presId="urn:microsoft.com/office/officeart/2018/2/layout/IconVerticalSolidList"/>
    <dgm:cxn modelId="{86B4250E-47E6-4566-B1A1-0D658B666B6D}" type="presParOf" srcId="{F93D2ACC-23FF-4D50-BD6C-33BCB29C3C4A}" destId="{A3351ACE-9683-4DD3-9F26-AFB21A5400BC}" srcOrd="2" destOrd="0" presId="urn:microsoft.com/office/officeart/2018/2/layout/IconVerticalSolidList"/>
    <dgm:cxn modelId="{B57B963B-5401-4169-AA26-5787BA93413D}" type="presParOf" srcId="{F93D2ACC-23FF-4D50-BD6C-33BCB29C3C4A}" destId="{84970E34-C80C-4A69-B716-E99B61BFF3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CEA8C86-BBA8-4529-BEE0-05042D61594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7C21A77-2AD6-4E0D-80AA-1609FAA5E642}">
      <dgm:prSet/>
      <dgm:spPr/>
      <dgm:t>
        <a:bodyPr/>
        <a:lstStyle/>
        <a:p>
          <a:r>
            <a:rPr lang="es-MX"/>
            <a:t>M</a:t>
          </a:r>
          <a:r>
            <a:rPr lang="es-MX" b="0" i="0"/>
            <a:t>étodo de evaluación no invasiva y precoz de hipertensión intracraneana </a:t>
          </a:r>
          <a:endParaRPr lang="en-US"/>
        </a:p>
      </dgm:t>
    </dgm:pt>
    <dgm:pt modelId="{30B047B8-7BA1-4408-B987-80ED7CAE72C0}" type="parTrans" cxnId="{C8D02340-99F7-4F7C-A661-D3DE43E6758A}">
      <dgm:prSet/>
      <dgm:spPr/>
      <dgm:t>
        <a:bodyPr/>
        <a:lstStyle/>
        <a:p>
          <a:endParaRPr lang="en-US"/>
        </a:p>
      </dgm:t>
    </dgm:pt>
    <dgm:pt modelId="{4A68617B-1094-43BC-AD2F-DFDDC4D03B9D}" type="sibTrans" cxnId="{C8D02340-99F7-4F7C-A661-D3DE43E6758A}">
      <dgm:prSet/>
      <dgm:spPr/>
      <dgm:t>
        <a:bodyPr/>
        <a:lstStyle/>
        <a:p>
          <a:endParaRPr lang="en-US"/>
        </a:p>
      </dgm:t>
    </dgm:pt>
    <dgm:pt modelId="{958B6362-B2E2-4F5C-9459-30801415147C}">
      <dgm:prSet/>
      <dgm:spPr/>
      <dgm:t>
        <a:bodyPr/>
        <a:lstStyle/>
        <a:p>
          <a:r>
            <a:rPr lang="es-MX" b="0" i="0"/>
            <a:t>La medición se realiza con un transductor lineal que se coloca sobre el párpado del paciente. NO hacer presión directa sobre el globo ocular para evitar que se presente desprendimiento de retina o incremento de la presión intraocular. </a:t>
          </a:r>
          <a:endParaRPr lang="en-US"/>
        </a:p>
      </dgm:t>
    </dgm:pt>
    <dgm:pt modelId="{ADA5220D-954A-4621-BB9A-BCA2735BCDB3}" type="parTrans" cxnId="{39D923AE-D9F6-42CD-BF1A-987EB3A6A0FE}">
      <dgm:prSet/>
      <dgm:spPr/>
      <dgm:t>
        <a:bodyPr/>
        <a:lstStyle/>
        <a:p>
          <a:endParaRPr lang="en-US"/>
        </a:p>
      </dgm:t>
    </dgm:pt>
    <dgm:pt modelId="{FC874AE4-4195-43FB-9F2F-D4349295BED2}" type="sibTrans" cxnId="{39D923AE-D9F6-42CD-BF1A-987EB3A6A0FE}">
      <dgm:prSet/>
      <dgm:spPr/>
      <dgm:t>
        <a:bodyPr/>
        <a:lstStyle/>
        <a:p>
          <a:endParaRPr lang="en-US"/>
        </a:p>
      </dgm:t>
    </dgm:pt>
    <dgm:pt modelId="{E4E19384-3CD6-400D-8F21-8ECB9EDB914F}">
      <dgm:prSet/>
      <dgm:spPr/>
      <dgm:t>
        <a:bodyPr/>
        <a:lstStyle/>
        <a:p>
          <a:r>
            <a:rPr lang="es-MX" b="0" i="0"/>
            <a:t>Se hace la búsqueda del nervio óptico; una vez encontrado, se realiza la primera medición en la unión de la retina y el NO, contándose 0.3 cm de forma transversal; subsecuentemente se traza una línea perpendicular y se hace la medición de la vaina. </a:t>
          </a:r>
          <a:endParaRPr lang="en-US"/>
        </a:p>
      </dgm:t>
    </dgm:pt>
    <dgm:pt modelId="{D9E96EA9-33DB-4075-9469-B6CF3A89F6A7}" type="parTrans" cxnId="{0EC9F71F-3BD8-4FBA-9979-CC1727F8FA3B}">
      <dgm:prSet/>
      <dgm:spPr/>
      <dgm:t>
        <a:bodyPr/>
        <a:lstStyle/>
        <a:p>
          <a:endParaRPr lang="en-US"/>
        </a:p>
      </dgm:t>
    </dgm:pt>
    <dgm:pt modelId="{47C9C7DC-253C-4E38-8C6D-E60C6AA0D424}" type="sibTrans" cxnId="{0EC9F71F-3BD8-4FBA-9979-CC1727F8FA3B}">
      <dgm:prSet/>
      <dgm:spPr/>
      <dgm:t>
        <a:bodyPr/>
        <a:lstStyle/>
        <a:p>
          <a:endParaRPr lang="en-US"/>
        </a:p>
      </dgm:t>
    </dgm:pt>
    <dgm:pt modelId="{55E523B6-201F-4CA3-9512-86A8B160E630}">
      <dgm:prSet/>
      <dgm:spPr/>
      <dgm:t>
        <a:bodyPr/>
        <a:lstStyle/>
        <a:p>
          <a:r>
            <a:rPr lang="es-MX" b="0" i="0"/>
            <a:t>sensibilidad y especificidad de 88 y 93%, respectivamente, tomando como punto de corte </a:t>
          </a:r>
          <a:r>
            <a:rPr lang="es-MX" b="1" i="0"/>
            <a:t>mayor o igual a 0.5 cm (5 mm), lo que se traduce como una PIC &gt; 20 mmHg</a:t>
          </a:r>
          <a:endParaRPr lang="en-US"/>
        </a:p>
      </dgm:t>
    </dgm:pt>
    <dgm:pt modelId="{117FF87A-43D2-4CFA-978D-7F7D8B749517}" type="parTrans" cxnId="{27362446-EE27-42F8-85B8-EB65836A35FF}">
      <dgm:prSet/>
      <dgm:spPr/>
      <dgm:t>
        <a:bodyPr/>
        <a:lstStyle/>
        <a:p>
          <a:endParaRPr lang="en-US"/>
        </a:p>
      </dgm:t>
    </dgm:pt>
    <dgm:pt modelId="{3BA64601-AD8D-4513-8F22-79057D903E9C}" type="sibTrans" cxnId="{27362446-EE27-42F8-85B8-EB65836A35FF}">
      <dgm:prSet/>
      <dgm:spPr/>
      <dgm:t>
        <a:bodyPr/>
        <a:lstStyle/>
        <a:p>
          <a:endParaRPr lang="en-US"/>
        </a:p>
      </dgm:t>
    </dgm:pt>
    <dgm:pt modelId="{9C7CF8D5-973B-4D00-9C0D-804C368F3A3E}" type="pres">
      <dgm:prSet presAssocID="{3CEA8C86-BBA8-4529-BEE0-05042D61594C}" presName="linear" presStyleCnt="0">
        <dgm:presLayoutVars>
          <dgm:animLvl val="lvl"/>
          <dgm:resizeHandles val="exact"/>
        </dgm:presLayoutVars>
      </dgm:prSet>
      <dgm:spPr/>
    </dgm:pt>
    <dgm:pt modelId="{517535FD-2E08-4984-AA44-7164E7ED3232}" type="pres">
      <dgm:prSet presAssocID="{A7C21A77-2AD6-4E0D-80AA-1609FAA5E642}" presName="parentText" presStyleLbl="node1" presStyleIdx="0" presStyleCnt="4">
        <dgm:presLayoutVars>
          <dgm:chMax val="0"/>
          <dgm:bulletEnabled val="1"/>
        </dgm:presLayoutVars>
      </dgm:prSet>
      <dgm:spPr/>
    </dgm:pt>
    <dgm:pt modelId="{CADBFF3C-E87D-4B6A-A736-89EF2E9285C7}" type="pres">
      <dgm:prSet presAssocID="{4A68617B-1094-43BC-AD2F-DFDDC4D03B9D}" presName="spacer" presStyleCnt="0"/>
      <dgm:spPr/>
    </dgm:pt>
    <dgm:pt modelId="{7CECB6C4-6BD7-4294-AF31-1D31C5624D40}" type="pres">
      <dgm:prSet presAssocID="{958B6362-B2E2-4F5C-9459-30801415147C}" presName="parentText" presStyleLbl="node1" presStyleIdx="1" presStyleCnt="4">
        <dgm:presLayoutVars>
          <dgm:chMax val="0"/>
          <dgm:bulletEnabled val="1"/>
        </dgm:presLayoutVars>
      </dgm:prSet>
      <dgm:spPr/>
    </dgm:pt>
    <dgm:pt modelId="{5FC998CD-E11D-41E7-BB36-DFAE868B1FE8}" type="pres">
      <dgm:prSet presAssocID="{FC874AE4-4195-43FB-9F2F-D4349295BED2}" presName="spacer" presStyleCnt="0"/>
      <dgm:spPr/>
    </dgm:pt>
    <dgm:pt modelId="{4C3CC2C0-3378-47EC-A7EE-ACF99B7DA012}" type="pres">
      <dgm:prSet presAssocID="{E4E19384-3CD6-400D-8F21-8ECB9EDB914F}" presName="parentText" presStyleLbl="node1" presStyleIdx="2" presStyleCnt="4">
        <dgm:presLayoutVars>
          <dgm:chMax val="0"/>
          <dgm:bulletEnabled val="1"/>
        </dgm:presLayoutVars>
      </dgm:prSet>
      <dgm:spPr/>
    </dgm:pt>
    <dgm:pt modelId="{F979C814-4782-49DD-9B91-F44A1909C6F9}" type="pres">
      <dgm:prSet presAssocID="{47C9C7DC-253C-4E38-8C6D-E60C6AA0D424}" presName="spacer" presStyleCnt="0"/>
      <dgm:spPr/>
    </dgm:pt>
    <dgm:pt modelId="{15022C7D-9364-4A5D-BA7D-E97593B740E4}" type="pres">
      <dgm:prSet presAssocID="{55E523B6-201F-4CA3-9512-86A8B160E630}" presName="parentText" presStyleLbl="node1" presStyleIdx="3" presStyleCnt="4">
        <dgm:presLayoutVars>
          <dgm:chMax val="0"/>
          <dgm:bulletEnabled val="1"/>
        </dgm:presLayoutVars>
      </dgm:prSet>
      <dgm:spPr/>
    </dgm:pt>
  </dgm:ptLst>
  <dgm:cxnLst>
    <dgm:cxn modelId="{0EC9F71F-3BD8-4FBA-9979-CC1727F8FA3B}" srcId="{3CEA8C86-BBA8-4529-BEE0-05042D61594C}" destId="{E4E19384-3CD6-400D-8F21-8ECB9EDB914F}" srcOrd="2" destOrd="0" parTransId="{D9E96EA9-33DB-4075-9469-B6CF3A89F6A7}" sibTransId="{47C9C7DC-253C-4E38-8C6D-E60C6AA0D424}"/>
    <dgm:cxn modelId="{D2DC2B2F-35F1-4788-92F5-7249FC83D9A1}" type="presOf" srcId="{958B6362-B2E2-4F5C-9459-30801415147C}" destId="{7CECB6C4-6BD7-4294-AF31-1D31C5624D40}" srcOrd="0" destOrd="0" presId="urn:microsoft.com/office/officeart/2005/8/layout/vList2"/>
    <dgm:cxn modelId="{C8D02340-99F7-4F7C-A661-D3DE43E6758A}" srcId="{3CEA8C86-BBA8-4529-BEE0-05042D61594C}" destId="{A7C21A77-2AD6-4E0D-80AA-1609FAA5E642}" srcOrd="0" destOrd="0" parTransId="{30B047B8-7BA1-4408-B987-80ED7CAE72C0}" sibTransId="{4A68617B-1094-43BC-AD2F-DFDDC4D03B9D}"/>
    <dgm:cxn modelId="{27362446-EE27-42F8-85B8-EB65836A35FF}" srcId="{3CEA8C86-BBA8-4529-BEE0-05042D61594C}" destId="{55E523B6-201F-4CA3-9512-86A8B160E630}" srcOrd="3" destOrd="0" parTransId="{117FF87A-43D2-4CFA-978D-7F7D8B749517}" sibTransId="{3BA64601-AD8D-4513-8F22-79057D903E9C}"/>
    <dgm:cxn modelId="{4EB3EA58-1E2E-4C33-976D-30F279AD1D4D}" type="presOf" srcId="{A7C21A77-2AD6-4E0D-80AA-1609FAA5E642}" destId="{517535FD-2E08-4984-AA44-7164E7ED3232}" srcOrd="0" destOrd="0" presId="urn:microsoft.com/office/officeart/2005/8/layout/vList2"/>
    <dgm:cxn modelId="{74063792-866C-405B-8CE9-ADE17A51F45C}" type="presOf" srcId="{E4E19384-3CD6-400D-8F21-8ECB9EDB914F}" destId="{4C3CC2C0-3378-47EC-A7EE-ACF99B7DA012}" srcOrd="0" destOrd="0" presId="urn:microsoft.com/office/officeart/2005/8/layout/vList2"/>
    <dgm:cxn modelId="{94CF7598-0E52-43AE-A800-5C7F2C5DDD1F}" type="presOf" srcId="{3CEA8C86-BBA8-4529-BEE0-05042D61594C}" destId="{9C7CF8D5-973B-4D00-9C0D-804C368F3A3E}" srcOrd="0" destOrd="0" presId="urn:microsoft.com/office/officeart/2005/8/layout/vList2"/>
    <dgm:cxn modelId="{39D923AE-D9F6-42CD-BF1A-987EB3A6A0FE}" srcId="{3CEA8C86-BBA8-4529-BEE0-05042D61594C}" destId="{958B6362-B2E2-4F5C-9459-30801415147C}" srcOrd="1" destOrd="0" parTransId="{ADA5220D-954A-4621-BB9A-BCA2735BCDB3}" sibTransId="{FC874AE4-4195-43FB-9F2F-D4349295BED2}"/>
    <dgm:cxn modelId="{4AB96FD8-A810-4E54-84C2-40A1BD33C28E}" type="presOf" srcId="{55E523B6-201F-4CA3-9512-86A8B160E630}" destId="{15022C7D-9364-4A5D-BA7D-E97593B740E4}" srcOrd="0" destOrd="0" presId="urn:microsoft.com/office/officeart/2005/8/layout/vList2"/>
    <dgm:cxn modelId="{7FF1AEC9-C5D1-4290-8183-FBF071F3528A}" type="presParOf" srcId="{9C7CF8D5-973B-4D00-9C0D-804C368F3A3E}" destId="{517535FD-2E08-4984-AA44-7164E7ED3232}" srcOrd="0" destOrd="0" presId="urn:microsoft.com/office/officeart/2005/8/layout/vList2"/>
    <dgm:cxn modelId="{43AA5870-2DBC-44BE-A405-E596C3EFABFC}" type="presParOf" srcId="{9C7CF8D5-973B-4D00-9C0D-804C368F3A3E}" destId="{CADBFF3C-E87D-4B6A-A736-89EF2E9285C7}" srcOrd="1" destOrd="0" presId="urn:microsoft.com/office/officeart/2005/8/layout/vList2"/>
    <dgm:cxn modelId="{4F2A4CC3-D9D9-46E0-AE9E-454BE9A1D342}" type="presParOf" srcId="{9C7CF8D5-973B-4D00-9C0D-804C368F3A3E}" destId="{7CECB6C4-6BD7-4294-AF31-1D31C5624D40}" srcOrd="2" destOrd="0" presId="urn:microsoft.com/office/officeart/2005/8/layout/vList2"/>
    <dgm:cxn modelId="{83444A20-7607-4D8B-8327-B6EAC18F97BA}" type="presParOf" srcId="{9C7CF8D5-973B-4D00-9C0D-804C368F3A3E}" destId="{5FC998CD-E11D-41E7-BB36-DFAE868B1FE8}" srcOrd="3" destOrd="0" presId="urn:microsoft.com/office/officeart/2005/8/layout/vList2"/>
    <dgm:cxn modelId="{BE3CCDA1-7E23-40F8-94D0-803A4691E7EB}" type="presParOf" srcId="{9C7CF8D5-973B-4D00-9C0D-804C368F3A3E}" destId="{4C3CC2C0-3378-47EC-A7EE-ACF99B7DA012}" srcOrd="4" destOrd="0" presId="urn:microsoft.com/office/officeart/2005/8/layout/vList2"/>
    <dgm:cxn modelId="{FF0CA8B8-B8BF-402F-8DD7-02031687A4DF}" type="presParOf" srcId="{9C7CF8D5-973B-4D00-9C0D-804C368F3A3E}" destId="{F979C814-4782-49DD-9B91-F44A1909C6F9}" srcOrd="5" destOrd="0" presId="urn:microsoft.com/office/officeart/2005/8/layout/vList2"/>
    <dgm:cxn modelId="{250A3EE8-74B0-4B47-9C33-2801A3D3D89F}" type="presParOf" srcId="{9C7CF8D5-973B-4D00-9C0D-804C368F3A3E}" destId="{15022C7D-9364-4A5D-BA7D-E97593B740E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498A74-0801-4106-8BC4-D0BA1415197E}" type="doc">
      <dgm:prSet loTypeId="urn:microsoft.com/office/officeart/2005/8/layout/process5" loCatId="process" qsTypeId="urn:microsoft.com/office/officeart/2005/8/quickstyle/simple2" qsCatId="simple" csTypeId="urn:microsoft.com/office/officeart/2005/8/colors/accent1_2" csCatId="accent1" phldr="1"/>
      <dgm:spPr/>
      <dgm:t>
        <a:bodyPr/>
        <a:lstStyle/>
        <a:p>
          <a:endParaRPr lang="es-MX"/>
        </a:p>
      </dgm:t>
    </dgm:pt>
    <dgm:pt modelId="{C6D6D4B7-9A69-4B98-A7DA-07610ABF32D3}">
      <dgm:prSet phldrT="[Texto]"/>
      <dgm:spPr/>
      <dgm:t>
        <a:bodyPr/>
        <a:lstStyle/>
        <a:p>
          <a:r>
            <a:rPr lang="es-MX"/>
            <a:t>A pesar de que los índices basados ​​en el electroencefalograma han estado en uso durante aproximadamente 20 años, hay varias razones por las que no forman parte de la práctica de la anestesiología estándar. </a:t>
          </a:r>
        </a:p>
      </dgm:t>
    </dgm:pt>
    <dgm:pt modelId="{8D2DA3CD-AF2D-4DF0-B5DF-B7F815C6F852}" type="parTrans" cxnId="{2EEA20C9-15FE-41A7-BCC8-E826E0AB8F8E}">
      <dgm:prSet/>
      <dgm:spPr/>
      <dgm:t>
        <a:bodyPr/>
        <a:lstStyle/>
        <a:p>
          <a:endParaRPr lang="es-MX"/>
        </a:p>
      </dgm:t>
    </dgm:pt>
    <dgm:pt modelId="{E8260FD2-73E7-4E76-90BE-D21FE5032CA6}" type="sibTrans" cxnId="{2EEA20C9-15FE-41A7-BCC8-E826E0AB8F8E}">
      <dgm:prSet/>
      <dgm:spPr/>
      <dgm:t>
        <a:bodyPr/>
        <a:lstStyle/>
        <a:p>
          <a:endParaRPr lang="es-MX"/>
        </a:p>
      </dgm:t>
    </dgm:pt>
    <dgm:pt modelId="{234B1717-4056-496F-A7B1-EC0A231A9869}">
      <dgm:prSet/>
      <dgm:spPr/>
      <dgm:t>
        <a:bodyPr/>
        <a:lstStyle/>
        <a:p>
          <a:r>
            <a:rPr lang="es-MX"/>
            <a:t>Se han desarrollado a partir de cohortes de pacientes adultos, son </a:t>
          </a:r>
          <a:r>
            <a:rPr lang="es-MX" b="1"/>
            <a:t>menos fiables en poblaciones pediátricas</a:t>
          </a:r>
          <a:r>
            <a:rPr lang="es-MX"/>
            <a:t>. </a:t>
          </a:r>
          <a:endParaRPr lang="es-MX" dirty="0"/>
        </a:p>
      </dgm:t>
    </dgm:pt>
    <dgm:pt modelId="{5D785729-BEA5-4447-97B5-300ACA5AE8AE}" type="parTrans" cxnId="{FD334826-0273-446D-8352-6F02C610E829}">
      <dgm:prSet/>
      <dgm:spPr/>
      <dgm:t>
        <a:bodyPr/>
        <a:lstStyle/>
        <a:p>
          <a:endParaRPr lang="es-MX"/>
        </a:p>
      </dgm:t>
    </dgm:pt>
    <dgm:pt modelId="{02E14D5B-F097-4AC1-AF2B-E75F5189C432}" type="sibTrans" cxnId="{FD334826-0273-446D-8352-6F02C610E829}">
      <dgm:prSet/>
      <dgm:spPr/>
      <dgm:t>
        <a:bodyPr/>
        <a:lstStyle/>
        <a:p>
          <a:endParaRPr lang="es-MX"/>
        </a:p>
      </dgm:t>
    </dgm:pt>
    <dgm:pt modelId="{D969016B-DDF5-48C9-8CA3-BF282BF7DF64}">
      <dgm:prSet/>
      <dgm:spPr/>
      <dgm:t>
        <a:bodyPr/>
        <a:lstStyle/>
        <a:p>
          <a:r>
            <a:rPr lang="es-MX"/>
            <a:t>los índices no se relacionan directamente con la neurofisiología de un anestésico y su efecto en el cerebro, no pueden dar una imagen precisa de las respuestas del cerebro a las drogas.</a:t>
          </a:r>
          <a:endParaRPr lang="es-MX" dirty="0"/>
        </a:p>
      </dgm:t>
    </dgm:pt>
    <dgm:pt modelId="{E9185BD9-6176-4394-A5E8-3EBA580DF86E}" type="parTrans" cxnId="{E46AD3D5-E5C5-49C6-BD2E-7C09E052B524}">
      <dgm:prSet/>
      <dgm:spPr/>
      <dgm:t>
        <a:bodyPr/>
        <a:lstStyle/>
        <a:p>
          <a:endParaRPr lang="es-MX"/>
        </a:p>
      </dgm:t>
    </dgm:pt>
    <dgm:pt modelId="{E7857DE2-0E28-483F-A753-6B57022A837D}" type="sibTrans" cxnId="{E46AD3D5-E5C5-49C6-BD2E-7C09E052B524}">
      <dgm:prSet/>
      <dgm:spPr/>
      <dgm:t>
        <a:bodyPr/>
        <a:lstStyle/>
        <a:p>
          <a:endParaRPr lang="es-MX"/>
        </a:p>
      </dgm:t>
    </dgm:pt>
    <dgm:pt modelId="{1E2ED0F9-92CC-4F21-9A46-C2E872D0F2F4}">
      <dgm:prSet/>
      <dgm:spPr/>
      <dgm:t>
        <a:bodyPr/>
        <a:lstStyle/>
        <a:p>
          <a:r>
            <a:rPr lang="es-MX"/>
            <a:t>los indices suponen que el mismo valor del índice refleja el mismo nivel de inconsciencia para todos los anestésicos.</a:t>
          </a:r>
          <a:endParaRPr lang="es-MX" dirty="0"/>
        </a:p>
      </dgm:t>
    </dgm:pt>
    <dgm:pt modelId="{038FE883-088F-426E-8FD4-0B48178AA1E0}" type="parTrans" cxnId="{5C70C2E0-4173-45D3-B812-2EE45EEB36E2}">
      <dgm:prSet/>
      <dgm:spPr/>
      <dgm:t>
        <a:bodyPr/>
        <a:lstStyle/>
        <a:p>
          <a:endParaRPr lang="es-MX"/>
        </a:p>
      </dgm:t>
    </dgm:pt>
    <dgm:pt modelId="{95EAA223-10D0-45BF-8A53-42B2C2B18A53}" type="sibTrans" cxnId="{5C70C2E0-4173-45D3-B812-2EE45EEB36E2}">
      <dgm:prSet/>
      <dgm:spPr/>
      <dgm:t>
        <a:bodyPr/>
        <a:lstStyle/>
        <a:p>
          <a:endParaRPr lang="es-MX"/>
        </a:p>
      </dgm:t>
    </dgm:pt>
    <dgm:pt modelId="{A2EFE1DE-D72F-467B-92C1-2F772569CC5A}" type="pres">
      <dgm:prSet presAssocID="{86498A74-0801-4106-8BC4-D0BA1415197E}" presName="diagram" presStyleCnt="0">
        <dgm:presLayoutVars>
          <dgm:dir/>
          <dgm:resizeHandles val="exact"/>
        </dgm:presLayoutVars>
      </dgm:prSet>
      <dgm:spPr/>
    </dgm:pt>
    <dgm:pt modelId="{3AF2642D-FF0C-45DF-8022-63F8706ABC8B}" type="pres">
      <dgm:prSet presAssocID="{C6D6D4B7-9A69-4B98-A7DA-07610ABF32D3}" presName="node" presStyleLbl="node1" presStyleIdx="0" presStyleCnt="4">
        <dgm:presLayoutVars>
          <dgm:bulletEnabled val="1"/>
        </dgm:presLayoutVars>
      </dgm:prSet>
      <dgm:spPr/>
    </dgm:pt>
    <dgm:pt modelId="{52D44D7E-2BD8-40CE-B0AE-F1F485AC7025}" type="pres">
      <dgm:prSet presAssocID="{E8260FD2-73E7-4E76-90BE-D21FE5032CA6}" presName="sibTrans" presStyleLbl="sibTrans2D1" presStyleIdx="0" presStyleCnt="3"/>
      <dgm:spPr/>
    </dgm:pt>
    <dgm:pt modelId="{F671F44F-FFA2-4B7B-9D12-147BCC299802}" type="pres">
      <dgm:prSet presAssocID="{E8260FD2-73E7-4E76-90BE-D21FE5032CA6}" presName="connectorText" presStyleLbl="sibTrans2D1" presStyleIdx="0" presStyleCnt="3"/>
      <dgm:spPr/>
    </dgm:pt>
    <dgm:pt modelId="{12DCBD4E-FB8D-44F8-AD3C-395ECD21D2BF}" type="pres">
      <dgm:prSet presAssocID="{234B1717-4056-496F-A7B1-EC0A231A9869}" presName="node" presStyleLbl="node1" presStyleIdx="1" presStyleCnt="4">
        <dgm:presLayoutVars>
          <dgm:bulletEnabled val="1"/>
        </dgm:presLayoutVars>
      </dgm:prSet>
      <dgm:spPr/>
    </dgm:pt>
    <dgm:pt modelId="{558B60B1-A0A3-4A5B-B4BE-7F1757CDB354}" type="pres">
      <dgm:prSet presAssocID="{02E14D5B-F097-4AC1-AF2B-E75F5189C432}" presName="sibTrans" presStyleLbl="sibTrans2D1" presStyleIdx="1" presStyleCnt="3"/>
      <dgm:spPr/>
    </dgm:pt>
    <dgm:pt modelId="{B3B344B5-508C-4F1E-ACB2-D1231633DF9A}" type="pres">
      <dgm:prSet presAssocID="{02E14D5B-F097-4AC1-AF2B-E75F5189C432}" presName="connectorText" presStyleLbl="sibTrans2D1" presStyleIdx="1" presStyleCnt="3"/>
      <dgm:spPr/>
    </dgm:pt>
    <dgm:pt modelId="{EB5313C3-D64D-4A11-BF45-2EE94FE358A9}" type="pres">
      <dgm:prSet presAssocID="{D969016B-DDF5-48C9-8CA3-BF282BF7DF64}" presName="node" presStyleLbl="node1" presStyleIdx="2" presStyleCnt="4">
        <dgm:presLayoutVars>
          <dgm:bulletEnabled val="1"/>
        </dgm:presLayoutVars>
      </dgm:prSet>
      <dgm:spPr/>
    </dgm:pt>
    <dgm:pt modelId="{D1F80D53-EDB2-4F05-A1B0-010024843674}" type="pres">
      <dgm:prSet presAssocID="{E7857DE2-0E28-483F-A753-6B57022A837D}" presName="sibTrans" presStyleLbl="sibTrans2D1" presStyleIdx="2" presStyleCnt="3"/>
      <dgm:spPr/>
    </dgm:pt>
    <dgm:pt modelId="{EE78ECFB-C513-450D-A3EC-D3D32968785E}" type="pres">
      <dgm:prSet presAssocID="{E7857DE2-0E28-483F-A753-6B57022A837D}" presName="connectorText" presStyleLbl="sibTrans2D1" presStyleIdx="2" presStyleCnt="3"/>
      <dgm:spPr/>
    </dgm:pt>
    <dgm:pt modelId="{4D699EF6-95BA-4E51-A9D6-658FDC103197}" type="pres">
      <dgm:prSet presAssocID="{1E2ED0F9-92CC-4F21-9A46-C2E872D0F2F4}" presName="node" presStyleLbl="node1" presStyleIdx="3" presStyleCnt="4">
        <dgm:presLayoutVars>
          <dgm:bulletEnabled val="1"/>
        </dgm:presLayoutVars>
      </dgm:prSet>
      <dgm:spPr/>
    </dgm:pt>
  </dgm:ptLst>
  <dgm:cxnLst>
    <dgm:cxn modelId="{B00C7120-3A81-48D2-A558-8F0AA048D313}" type="presOf" srcId="{234B1717-4056-496F-A7B1-EC0A231A9869}" destId="{12DCBD4E-FB8D-44F8-AD3C-395ECD21D2BF}" srcOrd="0" destOrd="0" presId="urn:microsoft.com/office/officeart/2005/8/layout/process5"/>
    <dgm:cxn modelId="{FD334826-0273-446D-8352-6F02C610E829}" srcId="{86498A74-0801-4106-8BC4-D0BA1415197E}" destId="{234B1717-4056-496F-A7B1-EC0A231A9869}" srcOrd="1" destOrd="0" parTransId="{5D785729-BEA5-4447-97B5-300ACA5AE8AE}" sibTransId="{02E14D5B-F097-4AC1-AF2B-E75F5189C432}"/>
    <dgm:cxn modelId="{EE573A3B-5585-45AB-9F94-FAD9CCD57CA6}" type="presOf" srcId="{C6D6D4B7-9A69-4B98-A7DA-07610ABF32D3}" destId="{3AF2642D-FF0C-45DF-8022-63F8706ABC8B}" srcOrd="0" destOrd="0" presId="urn:microsoft.com/office/officeart/2005/8/layout/process5"/>
    <dgm:cxn modelId="{4B997756-AE71-4D50-9A5A-4924469D8E34}" type="presOf" srcId="{D969016B-DDF5-48C9-8CA3-BF282BF7DF64}" destId="{EB5313C3-D64D-4A11-BF45-2EE94FE358A9}" srcOrd="0" destOrd="0" presId="urn:microsoft.com/office/officeart/2005/8/layout/process5"/>
    <dgm:cxn modelId="{58C9CFA6-BF72-41FE-B95A-05AE877F7F9D}" type="presOf" srcId="{02E14D5B-F097-4AC1-AF2B-E75F5189C432}" destId="{558B60B1-A0A3-4A5B-B4BE-7F1757CDB354}" srcOrd="0" destOrd="0" presId="urn:microsoft.com/office/officeart/2005/8/layout/process5"/>
    <dgm:cxn modelId="{D241E5A6-DEBB-4D33-8509-326C1BC7C262}" type="presOf" srcId="{E7857DE2-0E28-483F-A753-6B57022A837D}" destId="{D1F80D53-EDB2-4F05-A1B0-010024843674}" srcOrd="0" destOrd="0" presId="urn:microsoft.com/office/officeart/2005/8/layout/process5"/>
    <dgm:cxn modelId="{3CF2B0BC-7CE7-4B5C-A4C9-0911DCD8A8EC}" type="presOf" srcId="{E8260FD2-73E7-4E76-90BE-D21FE5032CA6}" destId="{F671F44F-FFA2-4B7B-9D12-147BCC299802}" srcOrd="1" destOrd="0" presId="urn:microsoft.com/office/officeart/2005/8/layout/process5"/>
    <dgm:cxn modelId="{0B71CCC6-65DD-4E48-8F51-606F06F7BCBD}" type="presOf" srcId="{1E2ED0F9-92CC-4F21-9A46-C2E872D0F2F4}" destId="{4D699EF6-95BA-4E51-A9D6-658FDC103197}" srcOrd="0" destOrd="0" presId="urn:microsoft.com/office/officeart/2005/8/layout/process5"/>
    <dgm:cxn modelId="{2EEA20C9-15FE-41A7-BCC8-E826E0AB8F8E}" srcId="{86498A74-0801-4106-8BC4-D0BA1415197E}" destId="{C6D6D4B7-9A69-4B98-A7DA-07610ABF32D3}" srcOrd="0" destOrd="0" parTransId="{8D2DA3CD-AF2D-4DF0-B5DF-B7F815C6F852}" sibTransId="{E8260FD2-73E7-4E76-90BE-D21FE5032CA6}"/>
    <dgm:cxn modelId="{ABC660CB-D175-4F3A-9762-6EE3F4558CA9}" type="presOf" srcId="{E7857DE2-0E28-483F-A753-6B57022A837D}" destId="{EE78ECFB-C513-450D-A3EC-D3D32968785E}" srcOrd="1" destOrd="0" presId="urn:microsoft.com/office/officeart/2005/8/layout/process5"/>
    <dgm:cxn modelId="{E46AD3D5-E5C5-49C6-BD2E-7C09E052B524}" srcId="{86498A74-0801-4106-8BC4-D0BA1415197E}" destId="{D969016B-DDF5-48C9-8CA3-BF282BF7DF64}" srcOrd="2" destOrd="0" parTransId="{E9185BD9-6176-4394-A5E8-3EBA580DF86E}" sibTransId="{E7857DE2-0E28-483F-A753-6B57022A837D}"/>
    <dgm:cxn modelId="{5C70C2E0-4173-45D3-B812-2EE45EEB36E2}" srcId="{86498A74-0801-4106-8BC4-D0BA1415197E}" destId="{1E2ED0F9-92CC-4F21-9A46-C2E872D0F2F4}" srcOrd="3" destOrd="0" parTransId="{038FE883-088F-426E-8FD4-0B48178AA1E0}" sibTransId="{95EAA223-10D0-45BF-8A53-42B2C2B18A53}"/>
    <dgm:cxn modelId="{592996E5-363D-496F-8440-1CB541F91BFC}" type="presOf" srcId="{02E14D5B-F097-4AC1-AF2B-E75F5189C432}" destId="{B3B344B5-508C-4F1E-ACB2-D1231633DF9A}" srcOrd="1" destOrd="0" presId="urn:microsoft.com/office/officeart/2005/8/layout/process5"/>
    <dgm:cxn modelId="{50D3D2E9-DFE3-43D8-B915-70C19EB67E35}" type="presOf" srcId="{86498A74-0801-4106-8BC4-D0BA1415197E}" destId="{A2EFE1DE-D72F-467B-92C1-2F772569CC5A}" srcOrd="0" destOrd="0" presId="urn:microsoft.com/office/officeart/2005/8/layout/process5"/>
    <dgm:cxn modelId="{E6AE05ED-E6ED-4649-BDE2-D12665564467}" type="presOf" srcId="{E8260FD2-73E7-4E76-90BE-D21FE5032CA6}" destId="{52D44D7E-2BD8-40CE-B0AE-F1F485AC7025}" srcOrd="0" destOrd="0" presId="urn:microsoft.com/office/officeart/2005/8/layout/process5"/>
    <dgm:cxn modelId="{22D25FAE-B6D1-4E02-917D-007FE8EB7482}" type="presParOf" srcId="{A2EFE1DE-D72F-467B-92C1-2F772569CC5A}" destId="{3AF2642D-FF0C-45DF-8022-63F8706ABC8B}" srcOrd="0" destOrd="0" presId="urn:microsoft.com/office/officeart/2005/8/layout/process5"/>
    <dgm:cxn modelId="{8CBBC8B8-DFD7-481F-9549-E4B47B5C4D0C}" type="presParOf" srcId="{A2EFE1DE-D72F-467B-92C1-2F772569CC5A}" destId="{52D44D7E-2BD8-40CE-B0AE-F1F485AC7025}" srcOrd="1" destOrd="0" presId="urn:microsoft.com/office/officeart/2005/8/layout/process5"/>
    <dgm:cxn modelId="{68972267-EF69-4271-9581-5FCC402288EC}" type="presParOf" srcId="{52D44D7E-2BD8-40CE-B0AE-F1F485AC7025}" destId="{F671F44F-FFA2-4B7B-9D12-147BCC299802}" srcOrd="0" destOrd="0" presId="urn:microsoft.com/office/officeart/2005/8/layout/process5"/>
    <dgm:cxn modelId="{8C6F320B-9681-4B49-9E23-236B43C15143}" type="presParOf" srcId="{A2EFE1DE-D72F-467B-92C1-2F772569CC5A}" destId="{12DCBD4E-FB8D-44F8-AD3C-395ECD21D2BF}" srcOrd="2" destOrd="0" presId="urn:microsoft.com/office/officeart/2005/8/layout/process5"/>
    <dgm:cxn modelId="{3E53CEDF-366F-4A32-BF76-A040FBBD8597}" type="presParOf" srcId="{A2EFE1DE-D72F-467B-92C1-2F772569CC5A}" destId="{558B60B1-A0A3-4A5B-B4BE-7F1757CDB354}" srcOrd="3" destOrd="0" presId="urn:microsoft.com/office/officeart/2005/8/layout/process5"/>
    <dgm:cxn modelId="{3C695A3E-3A7B-4376-92F8-71344D579B29}" type="presParOf" srcId="{558B60B1-A0A3-4A5B-B4BE-7F1757CDB354}" destId="{B3B344B5-508C-4F1E-ACB2-D1231633DF9A}" srcOrd="0" destOrd="0" presId="urn:microsoft.com/office/officeart/2005/8/layout/process5"/>
    <dgm:cxn modelId="{711DD819-186D-4301-8369-5EDB945BD2ED}" type="presParOf" srcId="{A2EFE1DE-D72F-467B-92C1-2F772569CC5A}" destId="{EB5313C3-D64D-4A11-BF45-2EE94FE358A9}" srcOrd="4" destOrd="0" presId="urn:microsoft.com/office/officeart/2005/8/layout/process5"/>
    <dgm:cxn modelId="{D34A1B62-2833-4976-B2C2-1F57121EE25D}" type="presParOf" srcId="{A2EFE1DE-D72F-467B-92C1-2F772569CC5A}" destId="{D1F80D53-EDB2-4F05-A1B0-010024843674}" srcOrd="5" destOrd="0" presId="urn:microsoft.com/office/officeart/2005/8/layout/process5"/>
    <dgm:cxn modelId="{F91A3686-80D6-4ED5-9D3A-0BAB1F6FEEDD}" type="presParOf" srcId="{D1F80D53-EDB2-4F05-A1B0-010024843674}" destId="{EE78ECFB-C513-450D-A3EC-D3D32968785E}" srcOrd="0" destOrd="0" presId="urn:microsoft.com/office/officeart/2005/8/layout/process5"/>
    <dgm:cxn modelId="{BAAEE591-ADC5-4CAF-96BF-BD6A535F43F3}" type="presParOf" srcId="{A2EFE1DE-D72F-467B-92C1-2F772569CC5A}" destId="{4D699EF6-95BA-4E51-A9D6-658FDC103197}"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991640-2975-47C0-9807-B9957C9182F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A9DDBE8-671C-4669-BD1F-53F9CEDB760E}">
      <dgm:prSet/>
      <dgm:spPr/>
      <dgm:t>
        <a:bodyPr/>
        <a:lstStyle/>
        <a:p>
          <a:r>
            <a:rPr lang="es-MX" dirty="0"/>
            <a:t>Técnica avanzada de procesamiento de señales que cuantifica las no linealidades cuadráticas y su desviación de la normalidad. Se realiza en la transformada de Fourier, la cual descompone cualquier señal en un conjunto de senoidales, sencillas que al sumarse reconstruyen la señal original</a:t>
          </a:r>
          <a:endParaRPr lang="en-US" dirty="0"/>
        </a:p>
      </dgm:t>
    </dgm:pt>
    <dgm:pt modelId="{B948600F-5264-43C9-B8CA-AD20F4FB29DD}" type="parTrans" cxnId="{FD906E45-91F6-4AD0-9E30-C5A23FAD430D}">
      <dgm:prSet/>
      <dgm:spPr/>
      <dgm:t>
        <a:bodyPr/>
        <a:lstStyle/>
        <a:p>
          <a:endParaRPr lang="en-US"/>
        </a:p>
      </dgm:t>
    </dgm:pt>
    <dgm:pt modelId="{EF93B95A-80DE-41C8-B89A-7E5899C3C49A}" type="sibTrans" cxnId="{FD906E45-91F6-4AD0-9E30-C5A23FAD430D}">
      <dgm:prSet/>
      <dgm:spPr/>
      <dgm:t>
        <a:bodyPr/>
        <a:lstStyle/>
        <a:p>
          <a:endParaRPr lang="en-US"/>
        </a:p>
      </dgm:t>
    </dgm:pt>
    <dgm:pt modelId="{49FEE298-61EA-4FD4-89BB-73CFC8D2FF46}">
      <dgm:prSet/>
      <dgm:spPr/>
      <dgm:t>
        <a:bodyPr/>
        <a:lstStyle/>
        <a:p>
          <a:r>
            <a:rPr lang="es-MX" dirty="0"/>
            <a:t>El monitor adquiere las señales del EEG desde un sensor con forma de diadema que se coloca en la frente del paciente</a:t>
          </a:r>
          <a:endParaRPr lang="en-US" dirty="0"/>
        </a:p>
      </dgm:t>
    </dgm:pt>
    <dgm:pt modelId="{F052F1FA-F1FD-4B48-ACB0-38D8C7933B93}" type="parTrans" cxnId="{2EE58C82-CE62-406C-837D-DCC67DA9C77F}">
      <dgm:prSet/>
      <dgm:spPr/>
      <dgm:t>
        <a:bodyPr/>
        <a:lstStyle/>
        <a:p>
          <a:endParaRPr lang="en-US"/>
        </a:p>
      </dgm:t>
    </dgm:pt>
    <dgm:pt modelId="{A3CF12F1-DCCD-4117-9A29-13C5E5DEEA25}" type="sibTrans" cxnId="{2EE58C82-CE62-406C-837D-DCC67DA9C77F}">
      <dgm:prSet/>
      <dgm:spPr/>
      <dgm:t>
        <a:bodyPr/>
        <a:lstStyle/>
        <a:p>
          <a:endParaRPr lang="en-US"/>
        </a:p>
      </dgm:t>
    </dgm:pt>
    <dgm:pt modelId="{53309AC8-661B-4DF4-A510-573C4B925FA3}">
      <dgm:prSet/>
      <dgm:spPr/>
      <dgm:t>
        <a:bodyPr/>
        <a:lstStyle/>
        <a:p>
          <a:r>
            <a:rPr lang="es-MX" b="1" dirty="0"/>
            <a:t>NECESARIO REMOVER LAS CÉLULAS MUERTAS DE LA PIEL PARA PERMITIR UNA BUENA CONDUCCIÓN ELÉCTRICA.</a:t>
          </a:r>
          <a:endParaRPr lang="en-US" dirty="0"/>
        </a:p>
      </dgm:t>
    </dgm:pt>
    <dgm:pt modelId="{24FA262F-D30D-43F7-8AEE-8B1BB63844FD}" type="parTrans" cxnId="{EFE2940A-FC85-411D-B8B5-74841B00721B}">
      <dgm:prSet/>
      <dgm:spPr/>
      <dgm:t>
        <a:bodyPr/>
        <a:lstStyle/>
        <a:p>
          <a:endParaRPr lang="en-US"/>
        </a:p>
      </dgm:t>
    </dgm:pt>
    <dgm:pt modelId="{37814238-D200-42D9-B116-178516C202EB}" type="sibTrans" cxnId="{EFE2940A-FC85-411D-B8B5-74841B00721B}">
      <dgm:prSet/>
      <dgm:spPr/>
      <dgm:t>
        <a:bodyPr/>
        <a:lstStyle/>
        <a:p>
          <a:endParaRPr lang="en-US"/>
        </a:p>
      </dgm:t>
    </dgm:pt>
    <dgm:pt modelId="{27920ADD-3B44-4733-8AB2-FC40A8F38255}">
      <dgm:prSet/>
      <dgm:spPr/>
      <dgm:t>
        <a:bodyPr/>
        <a:lstStyle/>
        <a:p>
          <a:r>
            <a:rPr lang="es-MX" dirty="0"/>
            <a:t>El monitor BIS despliega como resultado un número del 0 al 100, donde los números más altos se consideran un estado de vigilia, y en 0 a la línea isoeléctrica del EEG</a:t>
          </a:r>
          <a:endParaRPr lang="en-US" dirty="0"/>
        </a:p>
      </dgm:t>
    </dgm:pt>
    <dgm:pt modelId="{45E929E4-10DE-4ABF-BF81-941EE9A6F757}" type="parTrans" cxnId="{7DD1C9E8-F12E-4CE9-B32A-F13586C2B082}">
      <dgm:prSet/>
      <dgm:spPr/>
      <dgm:t>
        <a:bodyPr/>
        <a:lstStyle/>
        <a:p>
          <a:endParaRPr lang="en-US"/>
        </a:p>
      </dgm:t>
    </dgm:pt>
    <dgm:pt modelId="{2678AB11-85D3-4B96-8846-6084256699A5}" type="sibTrans" cxnId="{7DD1C9E8-F12E-4CE9-B32A-F13586C2B082}">
      <dgm:prSet/>
      <dgm:spPr/>
      <dgm:t>
        <a:bodyPr/>
        <a:lstStyle/>
        <a:p>
          <a:endParaRPr lang="en-US"/>
        </a:p>
      </dgm:t>
    </dgm:pt>
    <dgm:pt modelId="{E1536866-1F29-44F3-A568-19E2F27CC9DA}" type="pres">
      <dgm:prSet presAssocID="{56991640-2975-47C0-9807-B9957C9182F4}" presName="root" presStyleCnt="0">
        <dgm:presLayoutVars>
          <dgm:dir/>
          <dgm:resizeHandles val="exact"/>
        </dgm:presLayoutVars>
      </dgm:prSet>
      <dgm:spPr/>
    </dgm:pt>
    <dgm:pt modelId="{6CC4247A-0508-4864-ADE4-74DB225365C0}" type="pres">
      <dgm:prSet presAssocID="{DA9DDBE8-671C-4669-BD1F-53F9CEDB760E}" presName="compNode" presStyleCnt="0"/>
      <dgm:spPr/>
    </dgm:pt>
    <dgm:pt modelId="{E50C97DE-1A9D-4D40-B6C8-E6C517A21793}" type="pres">
      <dgm:prSet presAssocID="{DA9DDBE8-671C-4669-BD1F-53F9CEDB760E}" presName="bgRect" presStyleLbl="bgShp" presStyleIdx="0" presStyleCnt="4"/>
      <dgm:spPr/>
    </dgm:pt>
    <dgm:pt modelId="{A755F7B9-D3A3-427D-A12E-51094E64E5EC}" type="pres">
      <dgm:prSet presAssocID="{DA9DDBE8-671C-4669-BD1F-53F9CEDB76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81EDE9AB-E3DB-4479-B9B9-77CAA719953B}" type="pres">
      <dgm:prSet presAssocID="{DA9DDBE8-671C-4669-BD1F-53F9CEDB760E}" presName="spaceRect" presStyleCnt="0"/>
      <dgm:spPr/>
    </dgm:pt>
    <dgm:pt modelId="{C98C9E55-3050-4F12-9D26-AA36E2216AE0}" type="pres">
      <dgm:prSet presAssocID="{DA9DDBE8-671C-4669-BD1F-53F9CEDB760E}" presName="parTx" presStyleLbl="revTx" presStyleIdx="0" presStyleCnt="4">
        <dgm:presLayoutVars>
          <dgm:chMax val="0"/>
          <dgm:chPref val="0"/>
        </dgm:presLayoutVars>
      </dgm:prSet>
      <dgm:spPr/>
    </dgm:pt>
    <dgm:pt modelId="{37C322EA-3CDD-4999-A67F-F4D1D3F6058A}" type="pres">
      <dgm:prSet presAssocID="{EF93B95A-80DE-41C8-B89A-7E5899C3C49A}" presName="sibTrans" presStyleCnt="0"/>
      <dgm:spPr/>
    </dgm:pt>
    <dgm:pt modelId="{66685EE9-CF6D-4A2A-AA8C-F473CD9F2041}" type="pres">
      <dgm:prSet presAssocID="{49FEE298-61EA-4FD4-89BB-73CFC8D2FF46}" presName="compNode" presStyleCnt="0"/>
      <dgm:spPr/>
    </dgm:pt>
    <dgm:pt modelId="{9A8CD7E3-D1FE-4246-857E-A1B2575817D2}" type="pres">
      <dgm:prSet presAssocID="{49FEE298-61EA-4FD4-89BB-73CFC8D2FF46}" presName="bgRect" presStyleLbl="bgShp" presStyleIdx="1" presStyleCnt="4"/>
      <dgm:spPr/>
    </dgm:pt>
    <dgm:pt modelId="{C4D0C151-0E71-4CF5-9682-633C248E3845}" type="pres">
      <dgm:prSet presAssocID="{49FEE298-61EA-4FD4-89BB-73CFC8D2FF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erebro"/>
        </a:ext>
      </dgm:extLst>
    </dgm:pt>
    <dgm:pt modelId="{78253A94-9A02-452F-9A48-B5875B9D0DB0}" type="pres">
      <dgm:prSet presAssocID="{49FEE298-61EA-4FD4-89BB-73CFC8D2FF46}" presName="spaceRect" presStyleCnt="0"/>
      <dgm:spPr/>
    </dgm:pt>
    <dgm:pt modelId="{8EB0BF45-F0DC-4E84-B067-F78DEDDC7BD4}" type="pres">
      <dgm:prSet presAssocID="{49FEE298-61EA-4FD4-89BB-73CFC8D2FF46}" presName="parTx" presStyleLbl="revTx" presStyleIdx="1" presStyleCnt="4">
        <dgm:presLayoutVars>
          <dgm:chMax val="0"/>
          <dgm:chPref val="0"/>
        </dgm:presLayoutVars>
      </dgm:prSet>
      <dgm:spPr/>
    </dgm:pt>
    <dgm:pt modelId="{FADF9CFA-E111-46D1-8350-8D041173C1B2}" type="pres">
      <dgm:prSet presAssocID="{A3CF12F1-DCCD-4117-9A29-13C5E5DEEA25}" presName="sibTrans" presStyleCnt="0"/>
      <dgm:spPr/>
    </dgm:pt>
    <dgm:pt modelId="{5B3F46CE-A2FE-4661-83AE-7E6E4C86B1F2}" type="pres">
      <dgm:prSet presAssocID="{53309AC8-661B-4DF4-A510-573C4B925FA3}" presName="compNode" presStyleCnt="0"/>
      <dgm:spPr/>
    </dgm:pt>
    <dgm:pt modelId="{FAB54EEE-5A59-4FC2-9899-E980AE4DDAEF}" type="pres">
      <dgm:prSet presAssocID="{53309AC8-661B-4DF4-A510-573C4B925FA3}" presName="bgRect" presStyleLbl="bgShp" presStyleIdx="2" presStyleCnt="4"/>
      <dgm:spPr/>
    </dgm:pt>
    <dgm:pt modelId="{F9B17D95-EFBF-4767-A139-09C861DF4522}" type="pres">
      <dgm:prSet presAssocID="{53309AC8-661B-4DF4-A510-573C4B925F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entífico"/>
        </a:ext>
      </dgm:extLst>
    </dgm:pt>
    <dgm:pt modelId="{9C768070-E574-4ADA-81A7-F8E7AA19E924}" type="pres">
      <dgm:prSet presAssocID="{53309AC8-661B-4DF4-A510-573C4B925FA3}" presName="spaceRect" presStyleCnt="0"/>
      <dgm:spPr/>
    </dgm:pt>
    <dgm:pt modelId="{12113BEB-31B9-49B3-889A-9AB2D031EDE5}" type="pres">
      <dgm:prSet presAssocID="{53309AC8-661B-4DF4-A510-573C4B925FA3}" presName="parTx" presStyleLbl="revTx" presStyleIdx="2" presStyleCnt="4">
        <dgm:presLayoutVars>
          <dgm:chMax val="0"/>
          <dgm:chPref val="0"/>
        </dgm:presLayoutVars>
      </dgm:prSet>
      <dgm:spPr/>
    </dgm:pt>
    <dgm:pt modelId="{2F836F78-3690-4E29-891F-ADA62C4E507C}" type="pres">
      <dgm:prSet presAssocID="{37814238-D200-42D9-B116-178516C202EB}" presName="sibTrans" presStyleCnt="0"/>
      <dgm:spPr/>
    </dgm:pt>
    <dgm:pt modelId="{78E4DA9F-5F06-4BCD-ADEE-C3BD3C052C6D}" type="pres">
      <dgm:prSet presAssocID="{27920ADD-3B44-4733-8AB2-FC40A8F38255}" presName="compNode" presStyleCnt="0"/>
      <dgm:spPr/>
    </dgm:pt>
    <dgm:pt modelId="{3C84ADB8-012A-4B8D-B876-5522C42FD942}" type="pres">
      <dgm:prSet presAssocID="{27920ADD-3B44-4733-8AB2-FC40A8F38255}" presName="bgRect" presStyleLbl="bgShp" presStyleIdx="3" presStyleCnt="4"/>
      <dgm:spPr/>
    </dgm:pt>
    <dgm:pt modelId="{892BD95A-D91B-4997-A450-168307121226}" type="pres">
      <dgm:prSet presAssocID="{27920ADD-3B44-4733-8AB2-FC40A8F382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1C434497-8069-47FD-8448-ABBDF68FE1BE}" type="pres">
      <dgm:prSet presAssocID="{27920ADD-3B44-4733-8AB2-FC40A8F38255}" presName="spaceRect" presStyleCnt="0"/>
      <dgm:spPr/>
    </dgm:pt>
    <dgm:pt modelId="{C9BB46E0-4201-41A3-A63A-2E2307440DC3}" type="pres">
      <dgm:prSet presAssocID="{27920ADD-3B44-4733-8AB2-FC40A8F38255}" presName="parTx" presStyleLbl="revTx" presStyleIdx="3" presStyleCnt="4">
        <dgm:presLayoutVars>
          <dgm:chMax val="0"/>
          <dgm:chPref val="0"/>
        </dgm:presLayoutVars>
      </dgm:prSet>
      <dgm:spPr/>
    </dgm:pt>
  </dgm:ptLst>
  <dgm:cxnLst>
    <dgm:cxn modelId="{BBACDB02-67B7-4B7F-AF8B-19918E110808}" type="presOf" srcId="{DA9DDBE8-671C-4669-BD1F-53F9CEDB760E}" destId="{C98C9E55-3050-4F12-9D26-AA36E2216AE0}" srcOrd="0" destOrd="0" presId="urn:microsoft.com/office/officeart/2018/2/layout/IconVerticalSolidList"/>
    <dgm:cxn modelId="{EFE2940A-FC85-411D-B8B5-74841B00721B}" srcId="{56991640-2975-47C0-9807-B9957C9182F4}" destId="{53309AC8-661B-4DF4-A510-573C4B925FA3}" srcOrd="2" destOrd="0" parTransId="{24FA262F-D30D-43F7-8AEE-8B1BB63844FD}" sibTransId="{37814238-D200-42D9-B116-178516C202EB}"/>
    <dgm:cxn modelId="{FD906E45-91F6-4AD0-9E30-C5A23FAD430D}" srcId="{56991640-2975-47C0-9807-B9957C9182F4}" destId="{DA9DDBE8-671C-4669-BD1F-53F9CEDB760E}" srcOrd="0" destOrd="0" parTransId="{B948600F-5264-43C9-B8CA-AD20F4FB29DD}" sibTransId="{EF93B95A-80DE-41C8-B89A-7E5899C3C49A}"/>
    <dgm:cxn modelId="{C569D149-C87B-4FAE-94AA-E38C5D3BF2FE}" type="presOf" srcId="{27920ADD-3B44-4733-8AB2-FC40A8F38255}" destId="{C9BB46E0-4201-41A3-A63A-2E2307440DC3}" srcOrd="0" destOrd="0" presId="urn:microsoft.com/office/officeart/2018/2/layout/IconVerticalSolidList"/>
    <dgm:cxn modelId="{2EE58C82-CE62-406C-837D-DCC67DA9C77F}" srcId="{56991640-2975-47C0-9807-B9957C9182F4}" destId="{49FEE298-61EA-4FD4-89BB-73CFC8D2FF46}" srcOrd="1" destOrd="0" parTransId="{F052F1FA-F1FD-4B48-ACB0-38D8C7933B93}" sibTransId="{A3CF12F1-DCCD-4117-9A29-13C5E5DEEA25}"/>
    <dgm:cxn modelId="{0ECE1FA3-CEF0-4A53-BC21-3B6E4ED633D8}" type="presOf" srcId="{56991640-2975-47C0-9807-B9957C9182F4}" destId="{E1536866-1F29-44F3-A568-19E2F27CC9DA}" srcOrd="0" destOrd="0" presId="urn:microsoft.com/office/officeart/2018/2/layout/IconVerticalSolidList"/>
    <dgm:cxn modelId="{7DD1C9E8-F12E-4CE9-B32A-F13586C2B082}" srcId="{56991640-2975-47C0-9807-B9957C9182F4}" destId="{27920ADD-3B44-4733-8AB2-FC40A8F38255}" srcOrd="3" destOrd="0" parTransId="{45E929E4-10DE-4ABF-BF81-941EE9A6F757}" sibTransId="{2678AB11-85D3-4B96-8846-6084256699A5}"/>
    <dgm:cxn modelId="{F97E3BEE-10CB-4A3C-9026-3BDB455DCCE3}" type="presOf" srcId="{53309AC8-661B-4DF4-A510-573C4B925FA3}" destId="{12113BEB-31B9-49B3-889A-9AB2D031EDE5}" srcOrd="0" destOrd="0" presId="urn:microsoft.com/office/officeart/2018/2/layout/IconVerticalSolidList"/>
    <dgm:cxn modelId="{3A77A6F8-ABD4-4785-BC87-352A302328B2}" type="presOf" srcId="{49FEE298-61EA-4FD4-89BB-73CFC8D2FF46}" destId="{8EB0BF45-F0DC-4E84-B067-F78DEDDC7BD4}" srcOrd="0" destOrd="0" presId="urn:microsoft.com/office/officeart/2018/2/layout/IconVerticalSolidList"/>
    <dgm:cxn modelId="{3DFD532E-F32B-453E-9FE7-A46956B601C5}" type="presParOf" srcId="{E1536866-1F29-44F3-A568-19E2F27CC9DA}" destId="{6CC4247A-0508-4864-ADE4-74DB225365C0}" srcOrd="0" destOrd="0" presId="urn:microsoft.com/office/officeart/2018/2/layout/IconVerticalSolidList"/>
    <dgm:cxn modelId="{B322C8E3-7563-42A7-8FFE-5734280A5EAB}" type="presParOf" srcId="{6CC4247A-0508-4864-ADE4-74DB225365C0}" destId="{E50C97DE-1A9D-4D40-B6C8-E6C517A21793}" srcOrd="0" destOrd="0" presId="urn:microsoft.com/office/officeart/2018/2/layout/IconVerticalSolidList"/>
    <dgm:cxn modelId="{43059EA2-7457-407C-9A6D-228CADA7D624}" type="presParOf" srcId="{6CC4247A-0508-4864-ADE4-74DB225365C0}" destId="{A755F7B9-D3A3-427D-A12E-51094E64E5EC}" srcOrd="1" destOrd="0" presId="urn:microsoft.com/office/officeart/2018/2/layout/IconVerticalSolidList"/>
    <dgm:cxn modelId="{3EB20E45-BEA7-483C-A345-EE8910D4AC37}" type="presParOf" srcId="{6CC4247A-0508-4864-ADE4-74DB225365C0}" destId="{81EDE9AB-E3DB-4479-B9B9-77CAA719953B}" srcOrd="2" destOrd="0" presId="urn:microsoft.com/office/officeart/2018/2/layout/IconVerticalSolidList"/>
    <dgm:cxn modelId="{258AA75A-5E95-42BF-B96C-FD1457726C13}" type="presParOf" srcId="{6CC4247A-0508-4864-ADE4-74DB225365C0}" destId="{C98C9E55-3050-4F12-9D26-AA36E2216AE0}" srcOrd="3" destOrd="0" presId="urn:microsoft.com/office/officeart/2018/2/layout/IconVerticalSolidList"/>
    <dgm:cxn modelId="{F922A2CA-F376-4B08-8735-6530FF2978D3}" type="presParOf" srcId="{E1536866-1F29-44F3-A568-19E2F27CC9DA}" destId="{37C322EA-3CDD-4999-A67F-F4D1D3F6058A}" srcOrd="1" destOrd="0" presId="urn:microsoft.com/office/officeart/2018/2/layout/IconVerticalSolidList"/>
    <dgm:cxn modelId="{2685BE7E-58A7-4CCE-BEBF-780118235A91}" type="presParOf" srcId="{E1536866-1F29-44F3-A568-19E2F27CC9DA}" destId="{66685EE9-CF6D-4A2A-AA8C-F473CD9F2041}" srcOrd="2" destOrd="0" presId="urn:microsoft.com/office/officeart/2018/2/layout/IconVerticalSolidList"/>
    <dgm:cxn modelId="{EA352CF4-653D-4C14-A568-263CCE748F1F}" type="presParOf" srcId="{66685EE9-CF6D-4A2A-AA8C-F473CD9F2041}" destId="{9A8CD7E3-D1FE-4246-857E-A1B2575817D2}" srcOrd="0" destOrd="0" presId="urn:microsoft.com/office/officeart/2018/2/layout/IconVerticalSolidList"/>
    <dgm:cxn modelId="{B015597B-1B5D-4FB2-B72F-4143F9B85610}" type="presParOf" srcId="{66685EE9-CF6D-4A2A-AA8C-F473CD9F2041}" destId="{C4D0C151-0E71-4CF5-9682-633C248E3845}" srcOrd="1" destOrd="0" presId="urn:microsoft.com/office/officeart/2018/2/layout/IconVerticalSolidList"/>
    <dgm:cxn modelId="{4A277DA4-5C0A-48FB-9F74-616CCAF77E84}" type="presParOf" srcId="{66685EE9-CF6D-4A2A-AA8C-F473CD9F2041}" destId="{78253A94-9A02-452F-9A48-B5875B9D0DB0}" srcOrd="2" destOrd="0" presId="urn:microsoft.com/office/officeart/2018/2/layout/IconVerticalSolidList"/>
    <dgm:cxn modelId="{C065AB58-5FFA-42B0-A4E8-8D0A1D72959D}" type="presParOf" srcId="{66685EE9-CF6D-4A2A-AA8C-F473CD9F2041}" destId="{8EB0BF45-F0DC-4E84-B067-F78DEDDC7BD4}" srcOrd="3" destOrd="0" presId="urn:microsoft.com/office/officeart/2018/2/layout/IconVerticalSolidList"/>
    <dgm:cxn modelId="{55D80192-30AE-4E8B-BDCF-23516916D130}" type="presParOf" srcId="{E1536866-1F29-44F3-A568-19E2F27CC9DA}" destId="{FADF9CFA-E111-46D1-8350-8D041173C1B2}" srcOrd="3" destOrd="0" presId="urn:microsoft.com/office/officeart/2018/2/layout/IconVerticalSolidList"/>
    <dgm:cxn modelId="{B0FFCE6D-8DF7-4D7D-A331-FAFCEC9D2186}" type="presParOf" srcId="{E1536866-1F29-44F3-A568-19E2F27CC9DA}" destId="{5B3F46CE-A2FE-4661-83AE-7E6E4C86B1F2}" srcOrd="4" destOrd="0" presId="urn:microsoft.com/office/officeart/2018/2/layout/IconVerticalSolidList"/>
    <dgm:cxn modelId="{23C575F8-7083-470D-BECE-721C6B128050}" type="presParOf" srcId="{5B3F46CE-A2FE-4661-83AE-7E6E4C86B1F2}" destId="{FAB54EEE-5A59-4FC2-9899-E980AE4DDAEF}" srcOrd="0" destOrd="0" presId="urn:microsoft.com/office/officeart/2018/2/layout/IconVerticalSolidList"/>
    <dgm:cxn modelId="{820A9BFC-F3A0-47A3-82EE-5D597E0F7C0C}" type="presParOf" srcId="{5B3F46CE-A2FE-4661-83AE-7E6E4C86B1F2}" destId="{F9B17D95-EFBF-4767-A139-09C861DF4522}" srcOrd="1" destOrd="0" presId="urn:microsoft.com/office/officeart/2018/2/layout/IconVerticalSolidList"/>
    <dgm:cxn modelId="{B082C1D5-36F9-46B4-ACF8-3641A239C3C2}" type="presParOf" srcId="{5B3F46CE-A2FE-4661-83AE-7E6E4C86B1F2}" destId="{9C768070-E574-4ADA-81A7-F8E7AA19E924}" srcOrd="2" destOrd="0" presId="urn:microsoft.com/office/officeart/2018/2/layout/IconVerticalSolidList"/>
    <dgm:cxn modelId="{71106480-2DE3-46DF-AEF5-B52B16DB19EF}" type="presParOf" srcId="{5B3F46CE-A2FE-4661-83AE-7E6E4C86B1F2}" destId="{12113BEB-31B9-49B3-889A-9AB2D031EDE5}" srcOrd="3" destOrd="0" presId="urn:microsoft.com/office/officeart/2018/2/layout/IconVerticalSolidList"/>
    <dgm:cxn modelId="{4D977F14-0D19-43DF-BE5C-B6D34AF2C473}" type="presParOf" srcId="{E1536866-1F29-44F3-A568-19E2F27CC9DA}" destId="{2F836F78-3690-4E29-891F-ADA62C4E507C}" srcOrd="5" destOrd="0" presId="urn:microsoft.com/office/officeart/2018/2/layout/IconVerticalSolidList"/>
    <dgm:cxn modelId="{937B6E78-C363-4958-B855-8056B39B4A01}" type="presParOf" srcId="{E1536866-1F29-44F3-A568-19E2F27CC9DA}" destId="{78E4DA9F-5F06-4BCD-ADEE-C3BD3C052C6D}" srcOrd="6" destOrd="0" presId="urn:microsoft.com/office/officeart/2018/2/layout/IconVerticalSolidList"/>
    <dgm:cxn modelId="{3639BC91-33B9-47E6-9186-DEAB17C1C07A}" type="presParOf" srcId="{78E4DA9F-5F06-4BCD-ADEE-C3BD3C052C6D}" destId="{3C84ADB8-012A-4B8D-B876-5522C42FD942}" srcOrd="0" destOrd="0" presId="urn:microsoft.com/office/officeart/2018/2/layout/IconVerticalSolidList"/>
    <dgm:cxn modelId="{AACDD075-FCD5-4B78-A92C-DA25A9A62729}" type="presParOf" srcId="{78E4DA9F-5F06-4BCD-ADEE-C3BD3C052C6D}" destId="{892BD95A-D91B-4997-A450-168307121226}" srcOrd="1" destOrd="0" presId="urn:microsoft.com/office/officeart/2018/2/layout/IconVerticalSolidList"/>
    <dgm:cxn modelId="{12636A20-8BED-4A80-ACC7-57E0BE062444}" type="presParOf" srcId="{78E4DA9F-5F06-4BCD-ADEE-C3BD3C052C6D}" destId="{1C434497-8069-47FD-8448-ABBDF68FE1BE}" srcOrd="2" destOrd="0" presId="urn:microsoft.com/office/officeart/2018/2/layout/IconVerticalSolidList"/>
    <dgm:cxn modelId="{ABF0BA93-8A4B-43D2-8D7A-431890BF2332}" type="presParOf" srcId="{78E4DA9F-5F06-4BCD-ADEE-C3BD3C052C6D}" destId="{C9BB46E0-4201-41A3-A63A-2E2307440D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08C8D5-11DE-4DB1-883A-78D63E3416B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2BF6866-2493-4DB7-B604-9BF3B5B4992C}">
      <dgm:prSet/>
      <dgm:spPr/>
      <dgm:t>
        <a:bodyPr/>
        <a:lstStyle/>
        <a:p>
          <a:r>
            <a:rPr lang="es-MX"/>
            <a:t>Desarrollado por MonitorTechnik en Bad Bramstedt, Alemania y su escala se determina por letras que van desde la A representando la fase de vigilia hasta la F que representa un EEG con supresión de brotes a isoeléctrico, dividido en 14 fases intermedias: A, B0-2, C0-2, D0-2, E0,1, F0,1. </a:t>
          </a:r>
          <a:endParaRPr lang="en-US"/>
        </a:p>
      </dgm:t>
    </dgm:pt>
    <dgm:pt modelId="{55E55C5D-9943-4080-AF2E-CE21C270B08D}" type="parTrans" cxnId="{E309F199-8844-44F5-86DB-1370BD48F7C7}">
      <dgm:prSet/>
      <dgm:spPr/>
      <dgm:t>
        <a:bodyPr/>
        <a:lstStyle/>
        <a:p>
          <a:endParaRPr lang="en-US"/>
        </a:p>
      </dgm:t>
    </dgm:pt>
    <dgm:pt modelId="{AC01C274-85BF-4BC4-A962-15D781E63751}" type="sibTrans" cxnId="{E309F199-8844-44F5-86DB-1370BD48F7C7}">
      <dgm:prSet/>
      <dgm:spPr/>
      <dgm:t>
        <a:bodyPr/>
        <a:lstStyle/>
        <a:p>
          <a:endParaRPr lang="en-US"/>
        </a:p>
      </dgm:t>
    </dgm:pt>
    <dgm:pt modelId="{5E5C6CE1-AA50-4D6E-96E3-98EE4D9E1EAA}">
      <dgm:prSet/>
      <dgm:spPr/>
      <dgm:t>
        <a:bodyPr/>
        <a:lstStyle/>
        <a:p>
          <a:r>
            <a:rPr lang="es-MX"/>
            <a:t>Registra dos canales de EEG de los distintos hemisferios del cerebro y se comparan. </a:t>
          </a:r>
          <a:endParaRPr lang="en-US"/>
        </a:p>
      </dgm:t>
    </dgm:pt>
    <dgm:pt modelId="{F9D1C286-1095-4F4D-8DC0-1F7536BF42D7}" type="parTrans" cxnId="{2ECD7EB1-92BE-4358-A93A-F321B20AC255}">
      <dgm:prSet/>
      <dgm:spPr/>
      <dgm:t>
        <a:bodyPr/>
        <a:lstStyle/>
        <a:p>
          <a:endParaRPr lang="en-US"/>
        </a:p>
      </dgm:t>
    </dgm:pt>
    <dgm:pt modelId="{45D2D524-9E39-48D7-8839-C7FCA53FC1DC}" type="sibTrans" cxnId="{2ECD7EB1-92BE-4358-A93A-F321B20AC255}">
      <dgm:prSet/>
      <dgm:spPr/>
      <dgm:t>
        <a:bodyPr/>
        <a:lstStyle/>
        <a:p>
          <a:endParaRPr lang="en-US"/>
        </a:p>
      </dgm:t>
    </dgm:pt>
    <dgm:pt modelId="{5AAADBC6-0CA7-4279-8531-EF7DA8937230}">
      <dgm:prSet/>
      <dgm:spPr/>
      <dgm:t>
        <a:bodyPr/>
        <a:lstStyle/>
        <a:p>
          <a:r>
            <a:rPr lang="es-MX"/>
            <a:t>En 2004 se incorporó al software monitor Narcotrend un índice adimensional del 100 al 0 que se correlaciona con el índice biespectral del monitor BIS</a:t>
          </a:r>
          <a:endParaRPr lang="en-US"/>
        </a:p>
      </dgm:t>
    </dgm:pt>
    <dgm:pt modelId="{DE08A6B5-08FA-47C5-B260-CD601485B091}" type="parTrans" cxnId="{22C9EC1A-5DB4-4FCE-9C14-4C0CDDC0C54F}">
      <dgm:prSet/>
      <dgm:spPr/>
      <dgm:t>
        <a:bodyPr/>
        <a:lstStyle/>
        <a:p>
          <a:endParaRPr lang="en-US"/>
        </a:p>
      </dgm:t>
    </dgm:pt>
    <dgm:pt modelId="{F795B9FB-4C7B-4D86-8DB5-AD0B81206EED}" type="sibTrans" cxnId="{22C9EC1A-5DB4-4FCE-9C14-4C0CDDC0C54F}">
      <dgm:prSet/>
      <dgm:spPr/>
      <dgm:t>
        <a:bodyPr/>
        <a:lstStyle/>
        <a:p>
          <a:endParaRPr lang="en-US"/>
        </a:p>
      </dgm:t>
    </dgm:pt>
    <dgm:pt modelId="{4EA05C9A-3DC7-43BE-B942-9DA5FB6EBA6B}" type="pres">
      <dgm:prSet presAssocID="{4D08C8D5-11DE-4DB1-883A-78D63E3416B2}" presName="linear" presStyleCnt="0">
        <dgm:presLayoutVars>
          <dgm:animLvl val="lvl"/>
          <dgm:resizeHandles val="exact"/>
        </dgm:presLayoutVars>
      </dgm:prSet>
      <dgm:spPr/>
    </dgm:pt>
    <dgm:pt modelId="{5F6B342F-60C0-4BF9-9580-38EEEE36D6B3}" type="pres">
      <dgm:prSet presAssocID="{D2BF6866-2493-4DB7-B604-9BF3B5B4992C}" presName="parentText" presStyleLbl="node1" presStyleIdx="0" presStyleCnt="3">
        <dgm:presLayoutVars>
          <dgm:chMax val="0"/>
          <dgm:bulletEnabled val="1"/>
        </dgm:presLayoutVars>
      </dgm:prSet>
      <dgm:spPr/>
    </dgm:pt>
    <dgm:pt modelId="{F0D68244-9E58-4B70-8A4F-D2C4A8D19D9F}" type="pres">
      <dgm:prSet presAssocID="{AC01C274-85BF-4BC4-A962-15D781E63751}" presName="spacer" presStyleCnt="0"/>
      <dgm:spPr/>
    </dgm:pt>
    <dgm:pt modelId="{0F0CAB13-07F1-431F-91E8-2116479451A1}" type="pres">
      <dgm:prSet presAssocID="{5E5C6CE1-AA50-4D6E-96E3-98EE4D9E1EAA}" presName="parentText" presStyleLbl="node1" presStyleIdx="1" presStyleCnt="3">
        <dgm:presLayoutVars>
          <dgm:chMax val="0"/>
          <dgm:bulletEnabled val="1"/>
        </dgm:presLayoutVars>
      </dgm:prSet>
      <dgm:spPr/>
    </dgm:pt>
    <dgm:pt modelId="{75429C54-4396-442C-9D72-7F1EF524D04C}" type="pres">
      <dgm:prSet presAssocID="{45D2D524-9E39-48D7-8839-C7FCA53FC1DC}" presName="spacer" presStyleCnt="0"/>
      <dgm:spPr/>
    </dgm:pt>
    <dgm:pt modelId="{A6A0492B-4711-4D84-BB91-C24FBDD3F5A0}" type="pres">
      <dgm:prSet presAssocID="{5AAADBC6-0CA7-4279-8531-EF7DA8937230}" presName="parentText" presStyleLbl="node1" presStyleIdx="2" presStyleCnt="3">
        <dgm:presLayoutVars>
          <dgm:chMax val="0"/>
          <dgm:bulletEnabled val="1"/>
        </dgm:presLayoutVars>
      </dgm:prSet>
      <dgm:spPr/>
    </dgm:pt>
  </dgm:ptLst>
  <dgm:cxnLst>
    <dgm:cxn modelId="{22C9EC1A-5DB4-4FCE-9C14-4C0CDDC0C54F}" srcId="{4D08C8D5-11DE-4DB1-883A-78D63E3416B2}" destId="{5AAADBC6-0CA7-4279-8531-EF7DA8937230}" srcOrd="2" destOrd="0" parTransId="{DE08A6B5-08FA-47C5-B260-CD601485B091}" sibTransId="{F795B9FB-4C7B-4D86-8DB5-AD0B81206EED}"/>
    <dgm:cxn modelId="{CC08A332-6295-4635-BBA0-287DDD33D641}" type="presOf" srcId="{5E5C6CE1-AA50-4D6E-96E3-98EE4D9E1EAA}" destId="{0F0CAB13-07F1-431F-91E8-2116479451A1}" srcOrd="0" destOrd="0" presId="urn:microsoft.com/office/officeart/2005/8/layout/vList2"/>
    <dgm:cxn modelId="{6A036680-8932-4D68-9AE3-D6C0FEE50A5F}" type="presOf" srcId="{D2BF6866-2493-4DB7-B604-9BF3B5B4992C}" destId="{5F6B342F-60C0-4BF9-9580-38EEEE36D6B3}" srcOrd="0" destOrd="0" presId="urn:microsoft.com/office/officeart/2005/8/layout/vList2"/>
    <dgm:cxn modelId="{E309F199-8844-44F5-86DB-1370BD48F7C7}" srcId="{4D08C8D5-11DE-4DB1-883A-78D63E3416B2}" destId="{D2BF6866-2493-4DB7-B604-9BF3B5B4992C}" srcOrd="0" destOrd="0" parTransId="{55E55C5D-9943-4080-AF2E-CE21C270B08D}" sibTransId="{AC01C274-85BF-4BC4-A962-15D781E63751}"/>
    <dgm:cxn modelId="{2ECD7EB1-92BE-4358-A93A-F321B20AC255}" srcId="{4D08C8D5-11DE-4DB1-883A-78D63E3416B2}" destId="{5E5C6CE1-AA50-4D6E-96E3-98EE4D9E1EAA}" srcOrd="1" destOrd="0" parTransId="{F9D1C286-1095-4F4D-8DC0-1F7536BF42D7}" sibTransId="{45D2D524-9E39-48D7-8839-C7FCA53FC1DC}"/>
    <dgm:cxn modelId="{1A37BBB6-D01C-4F86-B6B6-6DA2C3B36981}" type="presOf" srcId="{5AAADBC6-0CA7-4279-8531-EF7DA8937230}" destId="{A6A0492B-4711-4D84-BB91-C24FBDD3F5A0}" srcOrd="0" destOrd="0" presId="urn:microsoft.com/office/officeart/2005/8/layout/vList2"/>
    <dgm:cxn modelId="{D0814FE6-2A5E-4827-8129-35FD901B9AE0}" type="presOf" srcId="{4D08C8D5-11DE-4DB1-883A-78D63E3416B2}" destId="{4EA05C9A-3DC7-43BE-B942-9DA5FB6EBA6B}" srcOrd="0" destOrd="0" presId="urn:microsoft.com/office/officeart/2005/8/layout/vList2"/>
    <dgm:cxn modelId="{02C506F4-C29D-4CEF-858E-4460B552A2B7}" type="presParOf" srcId="{4EA05C9A-3DC7-43BE-B942-9DA5FB6EBA6B}" destId="{5F6B342F-60C0-4BF9-9580-38EEEE36D6B3}" srcOrd="0" destOrd="0" presId="urn:microsoft.com/office/officeart/2005/8/layout/vList2"/>
    <dgm:cxn modelId="{DB1032DF-5712-4854-BCB3-07D6D1825E6B}" type="presParOf" srcId="{4EA05C9A-3DC7-43BE-B942-9DA5FB6EBA6B}" destId="{F0D68244-9E58-4B70-8A4F-D2C4A8D19D9F}" srcOrd="1" destOrd="0" presId="urn:microsoft.com/office/officeart/2005/8/layout/vList2"/>
    <dgm:cxn modelId="{2B1ED57D-306C-4645-AB85-DB161CB6828F}" type="presParOf" srcId="{4EA05C9A-3DC7-43BE-B942-9DA5FB6EBA6B}" destId="{0F0CAB13-07F1-431F-91E8-2116479451A1}" srcOrd="2" destOrd="0" presId="urn:microsoft.com/office/officeart/2005/8/layout/vList2"/>
    <dgm:cxn modelId="{3D6510FD-5386-4E77-AD25-F54ADB17F2D8}" type="presParOf" srcId="{4EA05C9A-3DC7-43BE-B942-9DA5FB6EBA6B}" destId="{75429C54-4396-442C-9D72-7F1EF524D04C}" srcOrd="3" destOrd="0" presId="urn:microsoft.com/office/officeart/2005/8/layout/vList2"/>
    <dgm:cxn modelId="{339F3513-BB5E-49BB-8EF2-767B90F80399}" type="presParOf" srcId="{4EA05C9A-3DC7-43BE-B942-9DA5FB6EBA6B}" destId="{A6A0492B-4711-4D84-BB91-C24FBDD3F5A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F0D1B7-3CC1-4F9D-A937-71F6F0357F1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4A3A323-AB87-4620-9A9A-1BD7134BDA42}">
      <dgm:prSet/>
      <dgm:spPr/>
      <dgm:t>
        <a:bodyPr/>
        <a:lstStyle/>
        <a:p>
          <a:pPr>
            <a:lnSpc>
              <a:spcPct val="100000"/>
            </a:lnSpc>
          </a:pPr>
          <a:r>
            <a:rPr lang="es-MX" dirty="0"/>
            <a:t>Disponemos de métodos clínicos o instrumentales. </a:t>
          </a:r>
          <a:endParaRPr lang="en-US" dirty="0"/>
        </a:p>
      </dgm:t>
    </dgm:pt>
    <dgm:pt modelId="{15C6D02E-AD9C-4A59-BD5F-8B4EE2021620}" type="parTrans" cxnId="{77FFF4C4-9CEF-437E-A8BF-36FB8926694F}">
      <dgm:prSet/>
      <dgm:spPr/>
      <dgm:t>
        <a:bodyPr/>
        <a:lstStyle/>
        <a:p>
          <a:endParaRPr lang="en-US"/>
        </a:p>
      </dgm:t>
    </dgm:pt>
    <dgm:pt modelId="{4E91DDAD-17DB-4D1F-B191-19F33FC0DF82}" type="sibTrans" cxnId="{77FFF4C4-9CEF-437E-A8BF-36FB8926694F}">
      <dgm:prSet/>
      <dgm:spPr/>
      <dgm:t>
        <a:bodyPr/>
        <a:lstStyle/>
        <a:p>
          <a:endParaRPr lang="en-US"/>
        </a:p>
      </dgm:t>
    </dgm:pt>
    <dgm:pt modelId="{DC168871-8B1F-404D-9FE7-38CF01558A34}">
      <dgm:prSet/>
      <dgm:spPr/>
      <dgm:t>
        <a:bodyPr/>
        <a:lstStyle/>
        <a:p>
          <a:pPr>
            <a:lnSpc>
              <a:spcPct val="100000"/>
            </a:lnSpc>
          </a:pPr>
          <a:r>
            <a:rPr lang="es-MX"/>
            <a:t>Detección visual de movimientos de los músculos o en la detección clínica o a través de la monitorización de los ventiladores, de esfuerzos inspiratorios.</a:t>
          </a:r>
          <a:endParaRPr lang="en-US"/>
        </a:p>
      </dgm:t>
    </dgm:pt>
    <dgm:pt modelId="{55154327-8183-48F3-926E-4B851D6C7853}" type="parTrans" cxnId="{567E31CA-7FC1-4F15-8F02-4CB31AF28FD5}">
      <dgm:prSet/>
      <dgm:spPr/>
      <dgm:t>
        <a:bodyPr/>
        <a:lstStyle/>
        <a:p>
          <a:endParaRPr lang="en-US"/>
        </a:p>
      </dgm:t>
    </dgm:pt>
    <dgm:pt modelId="{B98B7AC9-09A5-4AA5-BE42-9FA79F760F19}" type="sibTrans" cxnId="{567E31CA-7FC1-4F15-8F02-4CB31AF28FD5}">
      <dgm:prSet/>
      <dgm:spPr/>
      <dgm:t>
        <a:bodyPr/>
        <a:lstStyle/>
        <a:p>
          <a:endParaRPr lang="en-US"/>
        </a:p>
      </dgm:t>
    </dgm:pt>
    <dgm:pt modelId="{C65ACE8E-3C1C-4956-9BD5-BD6C40B4ADB8}">
      <dgm:prSet/>
      <dgm:spPr/>
      <dgm:t>
        <a:bodyPr/>
        <a:lstStyle/>
        <a:p>
          <a:pPr>
            <a:lnSpc>
              <a:spcPct val="100000"/>
            </a:lnSpc>
          </a:pPr>
          <a:r>
            <a:rPr lang="es-MX"/>
            <a:t>Estimulación eléctrica de un nervio motor periférico y en la detección subjetiva, ya sea visual o táctil, u objetiva de la respuesta contráctil del músculo inervad</a:t>
          </a:r>
          <a:endParaRPr lang="en-US"/>
        </a:p>
      </dgm:t>
    </dgm:pt>
    <dgm:pt modelId="{EBD4B213-9B01-44EB-B890-154B4503ED07}" type="parTrans" cxnId="{96FE2107-3727-4212-BF4D-0966D4AD6EC5}">
      <dgm:prSet/>
      <dgm:spPr/>
      <dgm:t>
        <a:bodyPr/>
        <a:lstStyle/>
        <a:p>
          <a:endParaRPr lang="en-US"/>
        </a:p>
      </dgm:t>
    </dgm:pt>
    <dgm:pt modelId="{EB61DEAC-A1DC-49E2-B7FB-A57194821ACC}" type="sibTrans" cxnId="{96FE2107-3727-4212-BF4D-0966D4AD6EC5}">
      <dgm:prSet/>
      <dgm:spPr/>
      <dgm:t>
        <a:bodyPr/>
        <a:lstStyle/>
        <a:p>
          <a:endParaRPr lang="en-US"/>
        </a:p>
      </dgm:t>
    </dgm:pt>
    <dgm:pt modelId="{B6C9BF5A-A715-4F3F-98ED-A943C9CE4790}" type="pres">
      <dgm:prSet presAssocID="{B6F0D1B7-3CC1-4F9D-A937-71F6F0357F1D}" presName="root" presStyleCnt="0">
        <dgm:presLayoutVars>
          <dgm:dir/>
          <dgm:resizeHandles val="exact"/>
        </dgm:presLayoutVars>
      </dgm:prSet>
      <dgm:spPr/>
    </dgm:pt>
    <dgm:pt modelId="{7FD8E662-0286-43E7-B53A-050E49466F98}" type="pres">
      <dgm:prSet presAssocID="{E4A3A323-AB87-4620-9A9A-1BD7134BDA42}" presName="compNode" presStyleCnt="0"/>
      <dgm:spPr/>
    </dgm:pt>
    <dgm:pt modelId="{A6502C26-DE4C-41B2-8102-86F140B7B668}" type="pres">
      <dgm:prSet presAssocID="{E4A3A323-AB87-4620-9A9A-1BD7134BDA42}" presName="bgRect" presStyleLbl="bgShp" presStyleIdx="0" presStyleCnt="3"/>
      <dgm:spPr/>
    </dgm:pt>
    <dgm:pt modelId="{361A7D68-A6F9-4C82-817C-DCC5E3DCE3BE}" type="pres">
      <dgm:prSet presAssocID="{E4A3A323-AB87-4620-9A9A-1BD7134BDA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dicina"/>
        </a:ext>
      </dgm:extLst>
    </dgm:pt>
    <dgm:pt modelId="{B87DDAED-0DF1-4B16-AF1F-32499A3CCCFC}" type="pres">
      <dgm:prSet presAssocID="{E4A3A323-AB87-4620-9A9A-1BD7134BDA42}" presName="spaceRect" presStyleCnt="0"/>
      <dgm:spPr/>
    </dgm:pt>
    <dgm:pt modelId="{C24446AF-7DD3-4C8D-B694-BB92BCA29313}" type="pres">
      <dgm:prSet presAssocID="{E4A3A323-AB87-4620-9A9A-1BD7134BDA42}" presName="parTx" presStyleLbl="revTx" presStyleIdx="0" presStyleCnt="3">
        <dgm:presLayoutVars>
          <dgm:chMax val="0"/>
          <dgm:chPref val="0"/>
        </dgm:presLayoutVars>
      </dgm:prSet>
      <dgm:spPr/>
    </dgm:pt>
    <dgm:pt modelId="{D518DDAE-3A58-49BD-A542-B1FE46716495}" type="pres">
      <dgm:prSet presAssocID="{4E91DDAD-17DB-4D1F-B191-19F33FC0DF82}" presName="sibTrans" presStyleCnt="0"/>
      <dgm:spPr/>
    </dgm:pt>
    <dgm:pt modelId="{C0896B65-7895-4AFA-BD05-EE461E0E90D6}" type="pres">
      <dgm:prSet presAssocID="{DC168871-8B1F-404D-9FE7-38CF01558A34}" presName="compNode" presStyleCnt="0"/>
      <dgm:spPr/>
    </dgm:pt>
    <dgm:pt modelId="{984A3AC2-5DD9-4C34-BB42-267D136CDEEE}" type="pres">
      <dgm:prSet presAssocID="{DC168871-8B1F-404D-9FE7-38CF01558A34}" presName="bgRect" presStyleLbl="bgShp" presStyleIdx="1" presStyleCnt="3"/>
      <dgm:spPr/>
    </dgm:pt>
    <dgm:pt modelId="{C212B331-3D8D-4D61-B50D-19074262F631}" type="pres">
      <dgm:prSet presAssocID="{DC168871-8B1F-404D-9FE7-38CF01558A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rebro"/>
        </a:ext>
      </dgm:extLst>
    </dgm:pt>
    <dgm:pt modelId="{BF5518FF-FF94-49AC-BDA5-C5425BFA5085}" type="pres">
      <dgm:prSet presAssocID="{DC168871-8B1F-404D-9FE7-38CF01558A34}" presName="spaceRect" presStyleCnt="0"/>
      <dgm:spPr/>
    </dgm:pt>
    <dgm:pt modelId="{B1B0CB73-7F7E-444B-BAEA-469F47564199}" type="pres">
      <dgm:prSet presAssocID="{DC168871-8B1F-404D-9FE7-38CF01558A34}" presName="parTx" presStyleLbl="revTx" presStyleIdx="1" presStyleCnt="3">
        <dgm:presLayoutVars>
          <dgm:chMax val="0"/>
          <dgm:chPref val="0"/>
        </dgm:presLayoutVars>
      </dgm:prSet>
      <dgm:spPr/>
    </dgm:pt>
    <dgm:pt modelId="{484FB761-025E-439D-A7E8-5F5802E4222A}" type="pres">
      <dgm:prSet presAssocID="{B98B7AC9-09A5-4AA5-BE42-9FA79F760F19}" presName="sibTrans" presStyleCnt="0"/>
      <dgm:spPr/>
    </dgm:pt>
    <dgm:pt modelId="{19441E02-F939-4126-902F-2A1E8ECE9DFD}" type="pres">
      <dgm:prSet presAssocID="{C65ACE8E-3C1C-4956-9BD5-BD6C40B4ADB8}" presName="compNode" presStyleCnt="0"/>
      <dgm:spPr/>
    </dgm:pt>
    <dgm:pt modelId="{7029EFA5-CF0C-49EB-BBFF-CF269D9A9025}" type="pres">
      <dgm:prSet presAssocID="{C65ACE8E-3C1C-4956-9BD5-BD6C40B4ADB8}" presName="bgRect" presStyleLbl="bgShp" presStyleIdx="2" presStyleCnt="3"/>
      <dgm:spPr/>
    </dgm:pt>
    <dgm:pt modelId="{8CA1B1E5-60BC-45F5-B663-555DF2657B2B}" type="pres">
      <dgm:prSet presAssocID="{C65ACE8E-3C1C-4956-9BD5-BD6C40B4AD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E66B89AD-C5CE-418B-B212-99F3EB0CB3DB}" type="pres">
      <dgm:prSet presAssocID="{C65ACE8E-3C1C-4956-9BD5-BD6C40B4ADB8}" presName="spaceRect" presStyleCnt="0"/>
      <dgm:spPr/>
    </dgm:pt>
    <dgm:pt modelId="{5F581A92-3A4C-4DEF-B2B1-9AD764384DD1}" type="pres">
      <dgm:prSet presAssocID="{C65ACE8E-3C1C-4956-9BD5-BD6C40B4ADB8}" presName="parTx" presStyleLbl="revTx" presStyleIdx="2" presStyleCnt="3">
        <dgm:presLayoutVars>
          <dgm:chMax val="0"/>
          <dgm:chPref val="0"/>
        </dgm:presLayoutVars>
      </dgm:prSet>
      <dgm:spPr/>
    </dgm:pt>
  </dgm:ptLst>
  <dgm:cxnLst>
    <dgm:cxn modelId="{96FE2107-3727-4212-BF4D-0966D4AD6EC5}" srcId="{B6F0D1B7-3CC1-4F9D-A937-71F6F0357F1D}" destId="{C65ACE8E-3C1C-4956-9BD5-BD6C40B4ADB8}" srcOrd="2" destOrd="0" parTransId="{EBD4B213-9B01-44EB-B890-154B4503ED07}" sibTransId="{EB61DEAC-A1DC-49E2-B7FB-A57194821ACC}"/>
    <dgm:cxn modelId="{6BFCB10D-BFB6-48BB-9B9F-F96511D77BFB}" type="presOf" srcId="{B6F0D1B7-3CC1-4F9D-A937-71F6F0357F1D}" destId="{B6C9BF5A-A715-4F3F-98ED-A943C9CE4790}" srcOrd="0" destOrd="0" presId="urn:microsoft.com/office/officeart/2018/2/layout/IconVerticalSolidList"/>
    <dgm:cxn modelId="{13259310-79B6-4AE1-841D-CD14D36C8B10}" type="presOf" srcId="{DC168871-8B1F-404D-9FE7-38CF01558A34}" destId="{B1B0CB73-7F7E-444B-BAEA-469F47564199}" srcOrd="0" destOrd="0" presId="urn:microsoft.com/office/officeart/2018/2/layout/IconVerticalSolidList"/>
    <dgm:cxn modelId="{F0548C90-C4BB-4C44-A9CE-D0ADD457C300}" type="presOf" srcId="{C65ACE8E-3C1C-4956-9BD5-BD6C40B4ADB8}" destId="{5F581A92-3A4C-4DEF-B2B1-9AD764384DD1}" srcOrd="0" destOrd="0" presId="urn:microsoft.com/office/officeart/2018/2/layout/IconVerticalSolidList"/>
    <dgm:cxn modelId="{A65298A2-08BB-4FB7-86DE-8F65F06654C1}" type="presOf" srcId="{E4A3A323-AB87-4620-9A9A-1BD7134BDA42}" destId="{C24446AF-7DD3-4C8D-B694-BB92BCA29313}" srcOrd="0" destOrd="0" presId="urn:microsoft.com/office/officeart/2018/2/layout/IconVerticalSolidList"/>
    <dgm:cxn modelId="{77FFF4C4-9CEF-437E-A8BF-36FB8926694F}" srcId="{B6F0D1B7-3CC1-4F9D-A937-71F6F0357F1D}" destId="{E4A3A323-AB87-4620-9A9A-1BD7134BDA42}" srcOrd="0" destOrd="0" parTransId="{15C6D02E-AD9C-4A59-BD5F-8B4EE2021620}" sibTransId="{4E91DDAD-17DB-4D1F-B191-19F33FC0DF82}"/>
    <dgm:cxn modelId="{567E31CA-7FC1-4F15-8F02-4CB31AF28FD5}" srcId="{B6F0D1B7-3CC1-4F9D-A937-71F6F0357F1D}" destId="{DC168871-8B1F-404D-9FE7-38CF01558A34}" srcOrd="1" destOrd="0" parTransId="{55154327-8183-48F3-926E-4B851D6C7853}" sibTransId="{B98B7AC9-09A5-4AA5-BE42-9FA79F760F19}"/>
    <dgm:cxn modelId="{316AA7FF-B5A3-4068-8C35-D17023B891E9}" type="presParOf" srcId="{B6C9BF5A-A715-4F3F-98ED-A943C9CE4790}" destId="{7FD8E662-0286-43E7-B53A-050E49466F98}" srcOrd="0" destOrd="0" presId="urn:microsoft.com/office/officeart/2018/2/layout/IconVerticalSolidList"/>
    <dgm:cxn modelId="{741F3CC0-5435-455D-9C1E-D0A7040DEE49}" type="presParOf" srcId="{7FD8E662-0286-43E7-B53A-050E49466F98}" destId="{A6502C26-DE4C-41B2-8102-86F140B7B668}" srcOrd="0" destOrd="0" presId="urn:microsoft.com/office/officeart/2018/2/layout/IconVerticalSolidList"/>
    <dgm:cxn modelId="{B26F982C-CA01-4E9C-8B82-847598A47095}" type="presParOf" srcId="{7FD8E662-0286-43E7-B53A-050E49466F98}" destId="{361A7D68-A6F9-4C82-817C-DCC5E3DCE3BE}" srcOrd="1" destOrd="0" presId="urn:microsoft.com/office/officeart/2018/2/layout/IconVerticalSolidList"/>
    <dgm:cxn modelId="{BF3B2279-D6F6-419C-8DA2-C898007BFD29}" type="presParOf" srcId="{7FD8E662-0286-43E7-B53A-050E49466F98}" destId="{B87DDAED-0DF1-4B16-AF1F-32499A3CCCFC}" srcOrd="2" destOrd="0" presId="urn:microsoft.com/office/officeart/2018/2/layout/IconVerticalSolidList"/>
    <dgm:cxn modelId="{23748DD6-FE81-4F34-9387-89EA5CB589EC}" type="presParOf" srcId="{7FD8E662-0286-43E7-B53A-050E49466F98}" destId="{C24446AF-7DD3-4C8D-B694-BB92BCA29313}" srcOrd="3" destOrd="0" presId="urn:microsoft.com/office/officeart/2018/2/layout/IconVerticalSolidList"/>
    <dgm:cxn modelId="{670818A5-9790-4D6D-82FC-3A8955D33DD1}" type="presParOf" srcId="{B6C9BF5A-A715-4F3F-98ED-A943C9CE4790}" destId="{D518DDAE-3A58-49BD-A542-B1FE46716495}" srcOrd="1" destOrd="0" presId="urn:microsoft.com/office/officeart/2018/2/layout/IconVerticalSolidList"/>
    <dgm:cxn modelId="{AA63CC77-7766-43BF-9DF1-54D6FF7150D7}" type="presParOf" srcId="{B6C9BF5A-A715-4F3F-98ED-A943C9CE4790}" destId="{C0896B65-7895-4AFA-BD05-EE461E0E90D6}" srcOrd="2" destOrd="0" presId="urn:microsoft.com/office/officeart/2018/2/layout/IconVerticalSolidList"/>
    <dgm:cxn modelId="{818C0FD4-614B-4D25-B792-F5D63C9B7D9E}" type="presParOf" srcId="{C0896B65-7895-4AFA-BD05-EE461E0E90D6}" destId="{984A3AC2-5DD9-4C34-BB42-267D136CDEEE}" srcOrd="0" destOrd="0" presId="urn:microsoft.com/office/officeart/2018/2/layout/IconVerticalSolidList"/>
    <dgm:cxn modelId="{CB83DFEA-2C06-4AA2-B8C6-6533152B650B}" type="presParOf" srcId="{C0896B65-7895-4AFA-BD05-EE461E0E90D6}" destId="{C212B331-3D8D-4D61-B50D-19074262F631}" srcOrd="1" destOrd="0" presId="urn:microsoft.com/office/officeart/2018/2/layout/IconVerticalSolidList"/>
    <dgm:cxn modelId="{8CE93AB0-3AEC-40FE-9161-9247CBCE818A}" type="presParOf" srcId="{C0896B65-7895-4AFA-BD05-EE461E0E90D6}" destId="{BF5518FF-FF94-49AC-BDA5-C5425BFA5085}" srcOrd="2" destOrd="0" presId="urn:microsoft.com/office/officeart/2018/2/layout/IconVerticalSolidList"/>
    <dgm:cxn modelId="{C7F049FD-036B-4F19-97F8-7113A971F83F}" type="presParOf" srcId="{C0896B65-7895-4AFA-BD05-EE461E0E90D6}" destId="{B1B0CB73-7F7E-444B-BAEA-469F47564199}" srcOrd="3" destOrd="0" presId="urn:microsoft.com/office/officeart/2018/2/layout/IconVerticalSolidList"/>
    <dgm:cxn modelId="{FDA1BDD2-39F4-4741-97B0-5F5E73BE2017}" type="presParOf" srcId="{B6C9BF5A-A715-4F3F-98ED-A943C9CE4790}" destId="{484FB761-025E-439D-A7E8-5F5802E4222A}" srcOrd="3" destOrd="0" presId="urn:microsoft.com/office/officeart/2018/2/layout/IconVerticalSolidList"/>
    <dgm:cxn modelId="{29BA6B91-DEDC-4B97-87D8-76269C2C5615}" type="presParOf" srcId="{B6C9BF5A-A715-4F3F-98ED-A943C9CE4790}" destId="{19441E02-F939-4126-902F-2A1E8ECE9DFD}" srcOrd="4" destOrd="0" presId="urn:microsoft.com/office/officeart/2018/2/layout/IconVerticalSolidList"/>
    <dgm:cxn modelId="{1F9442F1-D852-4E98-B8BA-C2BD7F2BA2EE}" type="presParOf" srcId="{19441E02-F939-4126-902F-2A1E8ECE9DFD}" destId="{7029EFA5-CF0C-49EB-BBFF-CF269D9A9025}" srcOrd="0" destOrd="0" presId="urn:microsoft.com/office/officeart/2018/2/layout/IconVerticalSolidList"/>
    <dgm:cxn modelId="{2D0CA70D-BA1C-4047-9B98-46CF8CF275F3}" type="presParOf" srcId="{19441E02-F939-4126-902F-2A1E8ECE9DFD}" destId="{8CA1B1E5-60BC-45F5-B663-555DF2657B2B}" srcOrd="1" destOrd="0" presId="urn:microsoft.com/office/officeart/2018/2/layout/IconVerticalSolidList"/>
    <dgm:cxn modelId="{DA5303A0-5C9C-4EEC-9316-BFA79E438907}" type="presParOf" srcId="{19441E02-F939-4126-902F-2A1E8ECE9DFD}" destId="{E66B89AD-C5CE-418B-B212-99F3EB0CB3DB}" srcOrd="2" destOrd="0" presId="urn:microsoft.com/office/officeart/2018/2/layout/IconVerticalSolidList"/>
    <dgm:cxn modelId="{032A760D-575F-44FE-81F6-747DA9A690AD}" type="presParOf" srcId="{19441E02-F939-4126-902F-2A1E8ECE9DFD}" destId="{5F581A92-3A4C-4DEF-B2B1-9AD764384D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BBDF33-8318-462F-9029-B9DEFEC9C129}" type="doc">
      <dgm:prSet loTypeId="urn:microsoft.com/office/officeart/2005/8/layout/default" loCatId="list" qsTypeId="urn:microsoft.com/office/officeart/2005/8/quickstyle/simple2" qsCatId="simple" csTypeId="urn:microsoft.com/office/officeart/2005/8/colors/colorful2" csCatId="colorful"/>
      <dgm:spPr/>
      <dgm:t>
        <a:bodyPr/>
        <a:lstStyle/>
        <a:p>
          <a:endParaRPr lang="en-US"/>
        </a:p>
      </dgm:t>
    </dgm:pt>
    <dgm:pt modelId="{F3B3F812-D94A-4A11-A938-5D67C2B4965B}">
      <dgm:prSet/>
      <dgm:spPr/>
      <dgm:t>
        <a:bodyPr/>
        <a:lstStyle/>
        <a:p>
          <a:r>
            <a:rPr lang="es-MX"/>
            <a:t>Consiste en la aplicación en 2 s (2 Hz) de 4 estímulos eléctricos supramáximos con un intervalo entre ellos de 0,5 s. </a:t>
          </a:r>
          <a:endParaRPr lang="en-US"/>
        </a:p>
      </dgm:t>
    </dgm:pt>
    <dgm:pt modelId="{58152D52-6CF2-47E6-9596-A4E91023EF23}" type="parTrans" cxnId="{399A8F46-3698-4E0B-9A21-C4DD216682E2}">
      <dgm:prSet/>
      <dgm:spPr/>
      <dgm:t>
        <a:bodyPr/>
        <a:lstStyle/>
        <a:p>
          <a:endParaRPr lang="en-US"/>
        </a:p>
      </dgm:t>
    </dgm:pt>
    <dgm:pt modelId="{5B38ED15-03DF-45E2-A155-B25E95E3217E}" type="sibTrans" cxnId="{399A8F46-3698-4E0B-9A21-C4DD216682E2}">
      <dgm:prSet/>
      <dgm:spPr/>
      <dgm:t>
        <a:bodyPr/>
        <a:lstStyle/>
        <a:p>
          <a:endParaRPr lang="en-US"/>
        </a:p>
      </dgm:t>
    </dgm:pt>
    <dgm:pt modelId="{F7FFF072-E244-4D45-86B0-330687D0C4DF}">
      <dgm:prSet/>
      <dgm:spPr/>
      <dgm:t>
        <a:bodyPr/>
        <a:lstStyle/>
        <a:p>
          <a:r>
            <a:rPr lang="es-MX"/>
            <a:t>En ausencia de bloqueo neuromuscular se obtienen 4 contracciones iguales en el músculo dependiente del nervio estimulado. </a:t>
          </a:r>
          <a:endParaRPr lang="en-US"/>
        </a:p>
      </dgm:t>
    </dgm:pt>
    <dgm:pt modelId="{5F9F20EF-700D-4034-B63A-57A6CC0816B2}" type="parTrans" cxnId="{FCA1D141-C9C0-4031-8A3B-9A47867F3607}">
      <dgm:prSet/>
      <dgm:spPr/>
      <dgm:t>
        <a:bodyPr/>
        <a:lstStyle/>
        <a:p>
          <a:endParaRPr lang="en-US"/>
        </a:p>
      </dgm:t>
    </dgm:pt>
    <dgm:pt modelId="{9131D066-11AA-48C6-A677-7F3E08E074B8}" type="sibTrans" cxnId="{FCA1D141-C9C0-4031-8A3B-9A47867F3607}">
      <dgm:prSet/>
      <dgm:spPr/>
      <dgm:t>
        <a:bodyPr/>
        <a:lstStyle/>
        <a:p>
          <a:endParaRPr lang="en-US"/>
        </a:p>
      </dgm:t>
    </dgm:pt>
    <dgm:pt modelId="{18AADF50-42F9-4445-8988-72684AF4ADAA}">
      <dgm:prSet/>
      <dgm:spPr/>
      <dgm:t>
        <a:bodyPr/>
        <a:lstStyle/>
        <a:p>
          <a:r>
            <a:rPr lang="es-MX"/>
            <a:t>Durante el bloqueo neuromuscular con un BNM no despolarizante se produce un debilitamiento de la contracción con respuestas musculares decrecientes y, posteriormente, con la desaparición progresiva de cada una de ellas. </a:t>
          </a:r>
          <a:endParaRPr lang="en-US"/>
        </a:p>
      </dgm:t>
    </dgm:pt>
    <dgm:pt modelId="{77DD0B82-9AF7-47DF-8317-D274972138A9}" type="parTrans" cxnId="{FA9B8D13-1B0F-42D8-BC90-BBD6FDCE96B1}">
      <dgm:prSet/>
      <dgm:spPr/>
      <dgm:t>
        <a:bodyPr/>
        <a:lstStyle/>
        <a:p>
          <a:endParaRPr lang="en-US"/>
        </a:p>
      </dgm:t>
    </dgm:pt>
    <dgm:pt modelId="{F791B00C-4EAC-434C-87BB-5CD6CBBA2238}" type="sibTrans" cxnId="{FA9B8D13-1B0F-42D8-BC90-BBD6FDCE96B1}">
      <dgm:prSet/>
      <dgm:spPr/>
      <dgm:t>
        <a:bodyPr/>
        <a:lstStyle/>
        <a:p>
          <a:endParaRPr lang="en-US"/>
        </a:p>
      </dgm:t>
    </dgm:pt>
    <dgm:pt modelId="{386F7218-FDA2-4E7D-8F88-2CCED6F5FDCC}">
      <dgm:prSet/>
      <dgm:spPr/>
      <dgm:t>
        <a:bodyPr/>
        <a:lstStyle/>
        <a:p>
          <a:r>
            <a:rPr lang="es-MX" b="1"/>
            <a:t>La intensidad y el número de respuestas obtenidas es inversamente proporcional a la profundidad del bloqueo neuromuscular. </a:t>
          </a:r>
          <a:endParaRPr lang="en-US"/>
        </a:p>
      </dgm:t>
    </dgm:pt>
    <dgm:pt modelId="{130A9328-0069-440A-A847-036422432C50}" type="parTrans" cxnId="{7A7AAC3B-3EBC-41A7-AC9B-99101B1C0263}">
      <dgm:prSet/>
      <dgm:spPr/>
      <dgm:t>
        <a:bodyPr/>
        <a:lstStyle/>
        <a:p>
          <a:endParaRPr lang="en-US"/>
        </a:p>
      </dgm:t>
    </dgm:pt>
    <dgm:pt modelId="{089577A5-BF28-409F-B9EB-968D0868AA6E}" type="sibTrans" cxnId="{7A7AAC3B-3EBC-41A7-AC9B-99101B1C0263}">
      <dgm:prSet/>
      <dgm:spPr/>
      <dgm:t>
        <a:bodyPr/>
        <a:lstStyle/>
        <a:p>
          <a:endParaRPr lang="en-US"/>
        </a:p>
      </dgm:t>
    </dgm:pt>
    <dgm:pt modelId="{6C8A6CC2-E2DD-4EBF-9776-6615FA711B91}">
      <dgm:prSet/>
      <dgm:spPr/>
      <dgm:t>
        <a:bodyPr/>
        <a:lstStyle/>
        <a:p>
          <a:r>
            <a:rPr lang="es-MX"/>
            <a:t>TOF-ratio: La relación entre la cuarta y la primera </a:t>
          </a:r>
          <a:endParaRPr lang="en-US"/>
        </a:p>
      </dgm:t>
    </dgm:pt>
    <dgm:pt modelId="{89F686CD-62A8-483C-BDF9-B10B03238EE5}" type="parTrans" cxnId="{18714F12-D57B-4784-B4FD-8D2CD6860154}">
      <dgm:prSet/>
      <dgm:spPr/>
      <dgm:t>
        <a:bodyPr/>
        <a:lstStyle/>
        <a:p>
          <a:endParaRPr lang="en-US"/>
        </a:p>
      </dgm:t>
    </dgm:pt>
    <dgm:pt modelId="{5E9FA4AD-46B3-4FD5-B02F-278ADE5AD5DC}" type="sibTrans" cxnId="{18714F12-D57B-4784-B4FD-8D2CD6860154}">
      <dgm:prSet/>
      <dgm:spPr/>
      <dgm:t>
        <a:bodyPr/>
        <a:lstStyle/>
        <a:p>
          <a:endParaRPr lang="en-US"/>
        </a:p>
      </dgm:t>
    </dgm:pt>
    <dgm:pt modelId="{BDD5DE93-E229-4D7D-AE29-DD030BD73F0C}">
      <dgm:prSet/>
      <dgm:spPr/>
      <dgm:t>
        <a:bodyPr/>
        <a:lstStyle/>
        <a:p>
          <a:r>
            <a:rPr lang="es-MX"/>
            <a:t>La cuarta respuesta desaparece cuando la ocupación de los receptores nicotínicos es cercana al 75%, la tercera :80-85%, la segunda: 85-90% y no obtenemos ninguna cuando se han ocupado entre el 90 y el 100% de los receptores. </a:t>
          </a:r>
          <a:endParaRPr lang="en-US"/>
        </a:p>
      </dgm:t>
    </dgm:pt>
    <dgm:pt modelId="{F771B18A-38D0-43D6-9E63-B055842E672D}" type="parTrans" cxnId="{0860737A-DFB2-49EB-B210-5FE0AA38D388}">
      <dgm:prSet/>
      <dgm:spPr/>
      <dgm:t>
        <a:bodyPr/>
        <a:lstStyle/>
        <a:p>
          <a:endParaRPr lang="en-US"/>
        </a:p>
      </dgm:t>
    </dgm:pt>
    <dgm:pt modelId="{00ABD6E1-8163-48E0-AA50-992CDDDD013B}" type="sibTrans" cxnId="{0860737A-DFB2-49EB-B210-5FE0AA38D388}">
      <dgm:prSet/>
      <dgm:spPr/>
      <dgm:t>
        <a:bodyPr/>
        <a:lstStyle/>
        <a:p>
          <a:endParaRPr lang="en-US"/>
        </a:p>
      </dgm:t>
    </dgm:pt>
    <dgm:pt modelId="{E6EF608D-328F-4B86-9719-810EFA61541D}" type="pres">
      <dgm:prSet presAssocID="{C0BBDF33-8318-462F-9029-B9DEFEC9C129}" presName="diagram" presStyleCnt="0">
        <dgm:presLayoutVars>
          <dgm:dir/>
          <dgm:resizeHandles val="exact"/>
        </dgm:presLayoutVars>
      </dgm:prSet>
      <dgm:spPr/>
    </dgm:pt>
    <dgm:pt modelId="{E7952739-81C0-42BB-BF83-3ED6FBBE9C73}" type="pres">
      <dgm:prSet presAssocID="{F3B3F812-D94A-4A11-A938-5D67C2B4965B}" presName="node" presStyleLbl="node1" presStyleIdx="0" presStyleCnt="6">
        <dgm:presLayoutVars>
          <dgm:bulletEnabled val="1"/>
        </dgm:presLayoutVars>
      </dgm:prSet>
      <dgm:spPr/>
    </dgm:pt>
    <dgm:pt modelId="{F7595EEF-3E7C-4E18-8565-B978DA238759}" type="pres">
      <dgm:prSet presAssocID="{5B38ED15-03DF-45E2-A155-B25E95E3217E}" presName="sibTrans" presStyleCnt="0"/>
      <dgm:spPr/>
    </dgm:pt>
    <dgm:pt modelId="{78918D72-1A2D-440F-A303-7E6626EDB4D9}" type="pres">
      <dgm:prSet presAssocID="{F7FFF072-E244-4D45-86B0-330687D0C4DF}" presName="node" presStyleLbl="node1" presStyleIdx="1" presStyleCnt="6">
        <dgm:presLayoutVars>
          <dgm:bulletEnabled val="1"/>
        </dgm:presLayoutVars>
      </dgm:prSet>
      <dgm:spPr/>
    </dgm:pt>
    <dgm:pt modelId="{E8204C0C-2D1F-4A55-96EE-C5B6F31DB7DD}" type="pres">
      <dgm:prSet presAssocID="{9131D066-11AA-48C6-A677-7F3E08E074B8}" presName="sibTrans" presStyleCnt="0"/>
      <dgm:spPr/>
    </dgm:pt>
    <dgm:pt modelId="{4D2FCB03-C850-4F28-B24B-DB4DC924DC76}" type="pres">
      <dgm:prSet presAssocID="{18AADF50-42F9-4445-8988-72684AF4ADAA}" presName="node" presStyleLbl="node1" presStyleIdx="2" presStyleCnt="6">
        <dgm:presLayoutVars>
          <dgm:bulletEnabled val="1"/>
        </dgm:presLayoutVars>
      </dgm:prSet>
      <dgm:spPr/>
    </dgm:pt>
    <dgm:pt modelId="{49BB3762-5439-484A-9C11-1478DDB9CE74}" type="pres">
      <dgm:prSet presAssocID="{F791B00C-4EAC-434C-87BB-5CD6CBBA2238}" presName="sibTrans" presStyleCnt="0"/>
      <dgm:spPr/>
    </dgm:pt>
    <dgm:pt modelId="{AD5737DC-2115-4302-A7F9-E7750F389D11}" type="pres">
      <dgm:prSet presAssocID="{386F7218-FDA2-4E7D-8F88-2CCED6F5FDCC}" presName="node" presStyleLbl="node1" presStyleIdx="3" presStyleCnt="6">
        <dgm:presLayoutVars>
          <dgm:bulletEnabled val="1"/>
        </dgm:presLayoutVars>
      </dgm:prSet>
      <dgm:spPr/>
    </dgm:pt>
    <dgm:pt modelId="{C7EDA935-B078-43CF-92EB-66ADD5E53F5B}" type="pres">
      <dgm:prSet presAssocID="{089577A5-BF28-409F-B9EB-968D0868AA6E}" presName="sibTrans" presStyleCnt="0"/>
      <dgm:spPr/>
    </dgm:pt>
    <dgm:pt modelId="{B4A26773-BD61-41A4-8AFE-CBDF4274207D}" type="pres">
      <dgm:prSet presAssocID="{6C8A6CC2-E2DD-4EBF-9776-6615FA711B91}" presName="node" presStyleLbl="node1" presStyleIdx="4" presStyleCnt="6">
        <dgm:presLayoutVars>
          <dgm:bulletEnabled val="1"/>
        </dgm:presLayoutVars>
      </dgm:prSet>
      <dgm:spPr/>
    </dgm:pt>
    <dgm:pt modelId="{3CB900F7-3BA3-4A2B-B234-B4AF603B6966}" type="pres">
      <dgm:prSet presAssocID="{5E9FA4AD-46B3-4FD5-B02F-278ADE5AD5DC}" presName="sibTrans" presStyleCnt="0"/>
      <dgm:spPr/>
    </dgm:pt>
    <dgm:pt modelId="{0A958373-BE46-4904-A319-2301B884B25B}" type="pres">
      <dgm:prSet presAssocID="{BDD5DE93-E229-4D7D-AE29-DD030BD73F0C}" presName="node" presStyleLbl="node1" presStyleIdx="5" presStyleCnt="6">
        <dgm:presLayoutVars>
          <dgm:bulletEnabled val="1"/>
        </dgm:presLayoutVars>
      </dgm:prSet>
      <dgm:spPr/>
    </dgm:pt>
  </dgm:ptLst>
  <dgm:cxnLst>
    <dgm:cxn modelId="{18714F12-D57B-4784-B4FD-8D2CD6860154}" srcId="{C0BBDF33-8318-462F-9029-B9DEFEC9C129}" destId="{6C8A6CC2-E2DD-4EBF-9776-6615FA711B91}" srcOrd="4" destOrd="0" parTransId="{89F686CD-62A8-483C-BDF9-B10B03238EE5}" sibTransId="{5E9FA4AD-46B3-4FD5-B02F-278ADE5AD5DC}"/>
    <dgm:cxn modelId="{FA9B8D13-1B0F-42D8-BC90-BBD6FDCE96B1}" srcId="{C0BBDF33-8318-462F-9029-B9DEFEC9C129}" destId="{18AADF50-42F9-4445-8988-72684AF4ADAA}" srcOrd="2" destOrd="0" parTransId="{77DD0B82-9AF7-47DF-8317-D274972138A9}" sibTransId="{F791B00C-4EAC-434C-87BB-5CD6CBBA2238}"/>
    <dgm:cxn modelId="{076FB02E-B8DE-473A-A24D-99E898EB86D6}" type="presOf" srcId="{386F7218-FDA2-4E7D-8F88-2CCED6F5FDCC}" destId="{AD5737DC-2115-4302-A7F9-E7750F389D11}" srcOrd="0" destOrd="0" presId="urn:microsoft.com/office/officeart/2005/8/layout/default"/>
    <dgm:cxn modelId="{C7150537-6A70-41F0-9CF9-103C080B17BB}" type="presOf" srcId="{6C8A6CC2-E2DD-4EBF-9776-6615FA711B91}" destId="{B4A26773-BD61-41A4-8AFE-CBDF4274207D}" srcOrd="0" destOrd="0" presId="urn:microsoft.com/office/officeart/2005/8/layout/default"/>
    <dgm:cxn modelId="{7A7AAC3B-3EBC-41A7-AC9B-99101B1C0263}" srcId="{C0BBDF33-8318-462F-9029-B9DEFEC9C129}" destId="{386F7218-FDA2-4E7D-8F88-2CCED6F5FDCC}" srcOrd="3" destOrd="0" parTransId="{130A9328-0069-440A-A847-036422432C50}" sibTransId="{089577A5-BF28-409F-B9EB-968D0868AA6E}"/>
    <dgm:cxn modelId="{FCA1D141-C9C0-4031-8A3B-9A47867F3607}" srcId="{C0BBDF33-8318-462F-9029-B9DEFEC9C129}" destId="{F7FFF072-E244-4D45-86B0-330687D0C4DF}" srcOrd="1" destOrd="0" parTransId="{5F9F20EF-700D-4034-B63A-57A6CC0816B2}" sibTransId="{9131D066-11AA-48C6-A677-7F3E08E074B8}"/>
    <dgm:cxn modelId="{399A8F46-3698-4E0B-9A21-C4DD216682E2}" srcId="{C0BBDF33-8318-462F-9029-B9DEFEC9C129}" destId="{F3B3F812-D94A-4A11-A938-5D67C2B4965B}" srcOrd="0" destOrd="0" parTransId="{58152D52-6CF2-47E6-9596-A4E91023EF23}" sibTransId="{5B38ED15-03DF-45E2-A155-B25E95E3217E}"/>
    <dgm:cxn modelId="{C4BA824F-9126-4FD8-81A9-64FD1460429F}" type="presOf" srcId="{BDD5DE93-E229-4D7D-AE29-DD030BD73F0C}" destId="{0A958373-BE46-4904-A319-2301B884B25B}" srcOrd="0" destOrd="0" presId="urn:microsoft.com/office/officeart/2005/8/layout/default"/>
    <dgm:cxn modelId="{00EE5F73-0E73-4E8E-8789-83C743FC6179}" type="presOf" srcId="{C0BBDF33-8318-462F-9029-B9DEFEC9C129}" destId="{E6EF608D-328F-4B86-9719-810EFA61541D}" srcOrd="0" destOrd="0" presId="urn:microsoft.com/office/officeart/2005/8/layout/default"/>
    <dgm:cxn modelId="{94629359-074A-4229-BA58-1B0FFC0984F4}" type="presOf" srcId="{18AADF50-42F9-4445-8988-72684AF4ADAA}" destId="{4D2FCB03-C850-4F28-B24B-DB4DC924DC76}" srcOrd="0" destOrd="0" presId="urn:microsoft.com/office/officeart/2005/8/layout/default"/>
    <dgm:cxn modelId="{54EE195A-7EF6-49FF-965A-BED591C79995}" type="presOf" srcId="{F3B3F812-D94A-4A11-A938-5D67C2B4965B}" destId="{E7952739-81C0-42BB-BF83-3ED6FBBE9C73}" srcOrd="0" destOrd="0" presId="urn:microsoft.com/office/officeart/2005/8/layout/default"/>
    <dgm:cxn modelId="{0860737A-DFB2-49EB-B210-5FE0AA38D388}" srcId="{C0BBDF33-8318-462F-9029-B9DEFEC9C129}" destId="{BDD5DE93-E229-4D7D-AE29-DD030BD73F0C}" srcOrd="5" destOrd="0" parTransId="{F771B18A-38D0-43D6-9E63-B055842E672D}" sibTransId="{00ABD6E1-8163-48E0-AA50-992CDDDD013B}"/>
    <dgm:cxn modelId="{5DD50DF2-FA44-4891-AA47-A9A4D86A32A1}" type="presOf" srcId="{F7FFF072-E244-4D45-86B0-330687D0C4DF}" destId="{78918D72-1A2D-440F-A303-7E6626EDB4D9}" srcOrd="0" destOrd="0" presId="urn:microsoft.com/office/officeart/2005/8/layout/default"/>
    <dgm:cxn modelId="{5B288B22-E207-4AFE-833F-482AC29E8B62}" type="presParOf" srcId="{E6EF608D-328F-4B86-9719-810EFA61541D}" destId="{E7952739-81C0-42BB-BF83-3ED6FBBE9C73}" srcOrd="0" destOrd="0" presId="urn:microsoft.com/office/officeart/2005/8/layout/default"/>
    <dgm:cxn modelId="{93030A35-ACA7-4862-8DE2-428688EFBF4B}" type="presParOf" srcId="{E6EF608D-328F-4B86-9719-810EFA61541D}" destId="{F7595EEF-3E7C-4E18-8565-B978DA238759}" srcOrd="1" destOrd="0" presId="urn:microsoft.com/office/officeart/2005/8/layout/default"/>
    <dgm:cxn modelId="{70DACB65-8528-4DDC-B0F3-A70EA7DD7A0F}" type="presParOf" srcId="{E6EF608D-328F-4B86-9719-810EFA61541D}" destId="{78918D72-1A2D-440F-A303-7E6626EDB4D9}" srcOrd="2" destOrd="0" presId="urn:microsoft.com/office/officeart/2005/8/layout/default"/>
    <dgm:cxn modelId="{A6BE130B-65AA-4EF8-B723-D14F0E89373A}" type="presParOf" srcId="{E6EF608D-328F-4B86-9719-810EFA61541D}" destId="{E8204C0C-2D1F-4A55-96EE-C5B6F31DB7DD}" srcOrd="3" destOrd="0" presId="urn:microsoft.com/office/officeart/2005/8/layout/default"/>
    <dgm:cxn modelId="{391ADF23-9A37-4288-AA48-BE161C6B229F}" type="presParOf" srcId="{E6EF608D-328F-4B86-9719-810EFA61541D}" destId="{4D2FCB03-C850-4F28-B24B-DB4DC924DC76}" srcOrd="4" destOrd="0" presId="urn:microsoft.com/office/officeart/2005/8/layout/default"/>
    <dgm:cxn modelId="{ED5AD4A7-6477-458B-ACE1-C48C7C6C9263}" type="presParOf" srcId="{E6EF608D-328F-4B86-9719-810EFA61541D}" destId="{49BB3762-5439-484A-9C11-1478DDB9CE74}" srcOrd="5" destOrd="0" presId="urn:microsoft.com/office/officeart/2005/8/layout/default"/>
    <dgm:cxn modelId="{DAD0CECF-407B-4181-9D96-AE1B2EF87588}" type="presParOf" srcId="{E6EF608D-328F-4B86-9719-810EFA61541D}" destId="{AD5737DC-2115-4302-A7F9-E7750F389D11}" srcOrd="6" destOrd="0" presId="urn:microsoft.com/office/officeart/2005/8/layout/default"/>
    <dgm:cxn modelId="{B8A3D716-F502-4D43-A547-8EEA575D92F3}" type="presParOf" srcId="{E6EF608D-328F-4B86-9719-810EFA61541D}" destId="{C7EDA935-B078-43CF-92EB-66ADD5E53F5B}" srcOrd="7" destOrd="0" presId="urn:microsoft.com/office/officeart/2005/8/layout/default"/>
    <dgm:cxn modelId="{696C2FDD-9EAC-479E-9A91-52675ED1718D}" type="presParOf" srcId="{E6EF608D-328F-4B86-9719-810EFA61541D}" destId="{B4A26773-BD61-41A4-8AFE-CBDF4274207D}" srcOrd="8" destOrd="0" presId="urn:microsoft.com/office/officeart/2005/8/layout/default"/>
    <dgm:cxn modelId="{F2F31B5C-5091-4A1A-A921-19D6553D4551}" type="presParOf" srcId="{E6EF608D-328F-4B86-9719-810EFA61541D}" destId="{3CB900F7-3BA3-4A2B-B234-B4AF603B6966}" srcOrd="9" destOrd="0" presId="urn:microsoft.com/office/officeart/2005/8/layout/default"/>
    <dgm:cxn modelId="{99230E73-E075-46E9-A3B4-CA58C15851E8}" type="presParOf" srcId="{E6EF608D-328F-4B86-9719-810EFA61541D}" destId="{0A958373-BE46-4904-A319-2301B884B25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6A7103-36B1-403C-9D09-D12E85474757}"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41F1DBB7-0D5F-4DA5-BE6A-8D4CB3C6607E}">
      <dgm:prSet/>
      <dgm:spPr/>
      <dgm:t>
        <a:bodyPr/>
        <a:lstStyle/>
        <a:p>
          <a:r>
            <a:rPr lang="es-MX" dirty="0"/>
            <a:t>Aplicación repetida de estímulos simples de 1 Hz, 3 segundos después de un estímulo tetánico (50 Hz). Está basado en la facilitación de la transmisión neuromuscular una vez aplicado un estímulo tetánico de gran intensidad. </a:t>
          </a:r>
          <a:endParaRPr lang="en-US" dirty="0"/>
        </a:p>
      </dgm:t>
    </dgm:pt>
    <dgm:pt modelId="{BF5D4ECB-8743-4EA7-97A5-C4EFA0B6B019}" type="parTrans" cxnId="{D624F0D1-C174-490F-83C1-528E581B30CE}">
      <dgm:prSet/>
      <dgm:spPr/>
      <dgm:t>
        <a:bodyPr/>
        <a:lstStyle/>
        <a:p>
          <a:endParaRPr lang="en-US"/>
        </a:p>
      </dgm:t>
    </dgm:pt>
    <dgm:pt modelId="{5BFB6368-714B-422D-A556-7877B160A82C}" type="sibTrans" cxnId="{D624F0D1-C174-490F-83C1-528E581B30CE}">
      <dgm:prSet/>
      <dgm:spPr/>
      <dgm:t>
        <a:bodyPr/>
        <a:lstStyle/>
        <a:p>
          <a:endParaRPr lang="en-US"/>
        </a:p>
      </dgm:t>
    </dgm:pt>
    <dgm:pt modelId="{8999C821-82F6-4E11-B7DD-F9FD772EA4D2}">
      <dgm:prSet/>
      <dgm:spPr/>
      <dgm:t>
        <a:bodyPr/>
        <a:lstStyle/>
        <a:p>
          <a:r>
            <a:rPr lang="es-MX" b="1"/>
            <a:t>Este estímulo no puede ser repetido en al menos 5-6 minutos. </a:t>
          </a:r>
          <a:endParaRPr lang="en-US"/>
        </a:p>
      </dgm:t>
    </dgm:pt>
    <dgm:pt modelId="{5FC10774-EE17-411C-8968-02BCA386123F}" type="parTrans" cxnId="{8ABBB4F4-4028-4298-998C-E6135C4CDF71}">
      <dgm:prSet/>
      <dgm:spPr/>
      <dgm:t>
        <a:bodyPr/>
        <a:lstStyle/>
        <a:p>
          <a:endParaRPr lang="en-US"/>
        </a:p>
      </dgm:t>
    </dgm:pt>
    <dgm:pt modelId="{F2E51ED3-D70A-448D-9066-730E209A9A34}" type="sibTrans" cxnId="{8ABBB4F4-4028-4298-998C-E6135C4CDF71}">
      <dgm:prSet/>
      <dgm:spPr/>
      <dgm:t>
        <a:bodyPr/>
        <a:lstStyle/>
        <a:p>
          <a:endParaRPr lang="en-US"/>
        </a:p>
      </dgm:t>
    </dgm:pt>
    <dgm:pt modelId="{10710EF3-6820-48AA-BA8E-BFD3AFA12D73}">
      <dgm:prSet/>
      <dgm:spPr/>
      <dgm:t>
        <a:bodyPr/>
        <a:lstStyle/>
        <a:p>
          <a:r>
            <a:rPr lang="es-MX" b="1"/>
            <a:t>Método de elección para discriminar mejor el grado de profundidad de bloqueo cuando no existen respuestas al TOF</a:t>
          </a:r>
          <a:r>
            <a:rPr lang="es-MX"/>
            <a:t>. </a:t>
          </a:r>
          <a:endParaRPr lang="en-US"/>
        </a:p>
      </dgm:t>
    </dgm:pt>
    <dgm:pt modelId="{66F44CE8-1714-484A-A1C1-C98BCEA32750}" type="parTrans" cxnId="{C8E04B8B-06BE-4604-971C-FA52146569F8}">
      <dgm:prSet/>
      <dgm:spPr/>
      <dgm:t>
        <a:bodyPr/>
        <a:lstStyle/>
        <a:p>
          <a:endParaRPr lang="en-US"/>
        </a:p>
      </dgm:t>
    </dgm:pt>
    <dgm:pt modelId="{9E78C194-CE4A-4CDA-BC4D-65A3A2041D77}" type="sibTrans" cxnId="{C8E04B8B-06BE-4604-971C-FA52146569F8}">
      <dgm:prSet/>
      <dgm:spPr/>
      <dgm:t>
        <a:bodyPr/>
        <a:lstStyle/>
        <a:p>
          <a:endParaRPr lang="en-US"/>
        </a:p>
      </dgm:t>
    </dgm:pt>
    <dgm:pt modelId="{BCDE61F6-973A-48E3-A1BD-10A226559729}">
      <dgm:prSet/>
      <dgm:spPr/>
      <dgm:t>
        <a:bodyPr/>
        <a:lstStyle/>
        <a:p>
          <a:r>
            <a:rPr lang="es-MX"/>
            <a:t>A mayor número menor intensidad del bloqueo profundo. </a:t>
          </a:r>
          <a:endParaRPr lang="en-US"/>
        </a:p>
      </dgm:t>
    </dgm:pt>
    <dgm:pt modelId="{B54176B9-8F08-4610-A68E-92B0F8D37DDF}" type="parTrans" cxnId="{970C947B-C2A3-4FE1-8D0D-0ED329662DD1}">
      <dgm:prSet/>
      <dgm:spPr/>
      <dgm:t>
        <a:bodyPr/>
        <a:lstStyle/>
        <a:p>
          <a:endParaRPr lang="en-US"/>
        </a:p>
      </dgm:t>
    </dgm:pt>
    <dgm:pt modelId="{576C500C-3C93-41D1-AF62-34C95B503B3F}" type="sibTrans" cxnId="{970C947B-C2A3-4FE1-8D0D-0ED329662DD1}">
      <dgm:prSet/>
      <dgm:spPr/>
      <dgm:t>
        <a:bodyPr/>
        <a:lstStyle/>
        <a:p>
          <a:endParaRPr lang="en-US"/>
        </a:p>
      </dgm:t>
    </dgm:pt>
    <dgm:pt modelId="{F0F8D2E3-9DD5-4BA6-BE2F-851E62531F29}">
      <dgm:prSet/>
      <dgm:spPr/>
      <dgm:t>
        <a:bodyPr/>
        <a:lstStyle/>
        <a:p>
          <a:r>
            <a:rPr lang="es-MX"/>
            <a:t>Cuando se obtiene un PTC de 2: TOF entre 25-30 minutos después</a:t>
          </a:r>
          <a:endParaRPr lang="en-US"/>
        </a:p>
      </dgm:t>
    </dgm:pt>
    <dgm:pt modelId="{EE1DBF85-566E-4E59-AA98-3F8C79C7BC7D}" type="parTrans" cxnId="{693EE252-A07B-437D-9D90-ED653078862C}">
      <dgm:prSet/>
      <dgm:spPr/>
      <dgm:t>
        <a:bodyPr/>
        <a:lstStyle/>
        <a:p>
          <a:endParaRPr lang="en-US"/>
        </a:p>
      </dgm:t>
    </dgm:pt>
    <dgm:pt modelId="{525ACDCE-D155-481F-8D57-3949542BE5DD}" type="sibTrans" cxnId="{693EE252-A07B-437D-9D90-ED653078862C}">
      <dgm:prSet/>
      <dgm:spPr/>
      <dgm:t>
        <a:bodyPr/>
        <a:lstStyle/>
        <a:p>
          <a:endParaRPr lang="en-US"/>
        </a:p>
      </dgm:t>
    </dgm:pt>
    <dgm:pt modelId="{2C7328F6-9BBE-4E9E-ACD0-8249F8AE29BA}">
      <dgm:prSet/>
      <dgm:spPr/>
      <dgm:t>
        <a:bodyPr/>
        <a:lstStyle/>
        <a:p>
          <a:r>
            <a:rPr lang="es-MX"/>
            <a:t>PTC de 6: TOF entre 5 y 10 minutos después. </a:t>
          </a:r>
          <a:endParaRPr lang="en-US"/>
        </a:p>
      </dgm:t>
    </dgm:pt>
    <dgm:pt modelId="{61E69F81-CCA2-445D-BB09-EE5C32065892}" type="parTrans" cxnId="{44AE5F6F-577E-4D8A-AD8A-F99DEE4F46A4}">
      <dgm:prSet/>
      <dgm:spPr/>
      <dgm:t>
        <a:bodyPr/>
        <a:lstStyle/>
        <a:p>
          <a:endParaRPr lang="en-US"/>
        </a:p>
      </dgm:t>
    </dgm:pt>
    <dgm:pt modelId="{9D050B45-0B39-4204-A023-E902E4E902C5}" type="sibTrans" cxnId="{44AE5F6F-577E-4D8A-AD8A-F99DEE4F46A4}">
      <dgm:prSet/>
      <dgm:spPr/>
      <dgm:t>
        <a:bodyPr/>
        <a:lstStyle/>
        <a:p>
          <a:endParaRPr lang="en-US"/>
        </a:p>
      </dgm:t>
    </dgm:pt>
    <dgm:pt modelId="{8853994A-CFFE-4975-B17D-0ACB73DDB767}" type="pres">
      <dgm:prSet presAssocID="{FB6A7103-36B1-403C-9D09-D12E85474757}" presName="Name0" presStyleCnt="0">
        <dgm:presLayoutVars>
          <dgm:dir/>
          <dgm:resizeHandles val="exact"/>
        </dgm:presLayoutVars>
      </dgm:prSet>
      <dgm:spPr/>
    </dgm:pt>
    <dgm:pt modelId="{0EBEF569-98D7-4E45-A42F-A574564DD374}" type="pres">
      <dgm:prSet presAssocID="{41F1DBB7-0D5F-4DA5-BE6A-8D4CB3C6607E}" presName="node" presStyleLbl="node1" presStyleIdx="0" presStyleCnt="6">
        <dgm:presLayoutVars>
          <dgm:bulletEnabled val="1"/>
        </dgm:presLayoutVars>
      </dgm:prSet>
      <dgm:spPr/>
    </dgm:pt>
    <dgm:pt modelId="{B171AA44-C139-42D9-BD47-1B55F0C30717}" type="pres">
      <dgm:prSet presAssocID="{5BFB6368-714B-422D-A556-7877B160A82C}" presName="sibTrans" presStyleLbl="sibTrans1D1" presStyleIdx="0" presStyleCnt="5"/>
      <dgm:spPr/>
    </dgm:pt>
    <dgm:pt modelId="{7BFA935C-7E42-4420-B2F4-673CDD1CF06D}" type="pres">
      <dgm:prSet presAssocID="{5BFB6368-714B-422D-A556-7877B160A82C}" presName="connectorText" presStyleLbl="sibTrans1D1" presStyleIdx="0" presStyleCnt="5"/>
      <dgm:spPr/>
    </dgm:pt>
    <dgm:pt modelId="{B5A8E9C8-29D1-4741-BC07-3E1878964D2D}" type="pres">
      <dgm:prSet presAssocID="{8999C821-82F6-4E11-B7DD-F9FD772EA4D2}" presName="node" presStyleLbl="node1" presStyleIdx="1" presStyleCnt="6">
        <dgm:presLayoutVars>
          <dgm:bulletEnabled val="1"/>
        </dgm:presLayoutVars>
      </dgm:prSet>
      <dgm:spPr/>
    </dgm:pt>
    <dgm:pt modelId="{5661585A-CE82-4856-BE46-6360963665A2}" type="pres">
      <dgm:prSet presAssocID="{F2E51ED3-D70A-448D-9066-730E209A9A34}" presName="sibTrans" presStyleLbl="sibTrans1D1" presStyleIdx="1" presStyleCnt="5"/>
      <dgm:spPr/>
    </dgm:pt>
    <dgm:pt modelId="{BA9D069A-92C2-4E8E-97AD-AD3F3CEB73A1}" type="pres">
      <dgm:prSet presAssocID="{F2E51ED3-D70A-448D-9066-730E209A9A34}" presName="connectorText" presStyleLbl="sibTrans1D1" presStyleIdx="1" presStyleCnt="5"/>
      <dgm:spPr/>
    </dgm:pt>
    <dgm:pt modelId="{4CBC7313-FDFF-4AA0-92C9-459243EA3488}" type="pres">
      <dgm:prSet presAssocID="{10710EF3-6820-48AA-BA8E-BFD3AFA12D73}" presName="node" presStyleLbl="node1" presStyleIdx="2" presStyleCnt="6">
        <dgm:presLayoutVars>
          <dgm:bulletEnabled val="1"/>
        </dgm:presLayoutVars>
      </dgm:prSet>
      <dgm:spPr/>
    </dgm:pt>
    <dgm:pt modelId="{BADEED29-9C98-48AE-8B59-03EA22851D77}" type="pres">
      <dgm:prSet presAssocID="{9E78C194-CE4A-4CDA-BC4D-65A3A2041D77}" presName="sibTrans" presStyleLbl="sibTrans1D1" presStyleIdx="2" presStyleCnt="5"/>
      <dgm:spPr/>
    </dgm:pt>
    <dgm:pt modelId="{1687DC38-0D8D-4D75-B607-DED37A2E397B}" type="pres">
      <dgm:prSet presAssocID="{9E78C194-CE4A-4CDA-BC4D-65A3A2041D77}" presName="connectorText" presStyleLbl="sibTrans1D1" presStyleIdx="2" presStyleCnt="5"/>
      <dgm:spPr/>
    </dgm:pt>
    <dgm:pt modelId="{A2623DB2-D9EA-4730-82E8-EE4FD56C015D}" type="pres">
      <dgm:prSet presAssocID="{BCDE61F6-973A-48E3-A1BD-10A226559729}" presName="node" presStyleLbl="node1" presStyleIdx="3" presStyleCnt="6">
        <dgm:presLayoutVars>
          <dgm:bulletEnabled val="1"/>
        </dgm:presLayoutVars>
      </dgm:prSet>
      <dgm:spPr/>
    </dgm:pt>
    <dgm:pt modelId="{4309A966-F916-4607-B394-AC6CE41D6628}" type="pres">
      <dgm:prSet presAssocID="{576C500C-3C93-41D1-AF62-34C95B503B3F}" presName="sibTrans" presStyleLbl="sibTrans1D1" presStyleIdx="3" presStyleCnt="5"/>
      <dgm:spPr/>
    </dgm:pt>
    <dgm:pt modelId="{732D4395-8158-41C1-B7B3-25F973585103}" type="pres">
      <dgm:prSet presAssocID="{576C500C-3C93-41D1-AF62-34C95B503B3F}" presName="connectorText" presStyleLbl="sibTrans1D1" presStyleIdx="3" presStyleCnt="5"/>
      <dgm:spPr/>
    </dgm:pt>
    <dgm:pt modelId="{783C66C6-CD8F-4D29-BEC6-173661F7458C}" type="pres">
      <dgm:prSet presAssocID="{F0F8D2E3-9DD5-4BA6-BE2F-851E62531F29}" presName="node" presStyleLbl="node1" presStyleIdx="4" presStyleCnt="6">
        <dgm:presLayoutVars>
          <dgm:bulletEnabled val="1"/>
        </dgm:presLayoutVars>
      </dgm:prSet>
      <dgm:spPr/>
    </dgm:pt>
    <dgm:pt modelId="{77F25863-5BD1-4988-A89D-EF51DD121133}" type="pres">
      <dgm:prSet presAssocID="{525ACDCE-D155-481F-8D57-3949542BE5DD}" presName="sibTrans" presStyleLbl="sibTrans1D1" presStyleIdx="4" presStyleCnt="5"/>
      <dgm:spPr/>
    </dgm:pt>
    <dgm:pt modelId="{92E75AD2-0934-4831-AA91-B1DDD300D51D}" type="pres">
      <dgm:prSet presAssocID="{525ACDCE-D155-481F-8D57-3949542BE5DD}" presName="connectorText" presStyleLbl="sibTrans1D1" presStyleIdx="4" presStyleCnt="5"/>
      <dgm:spPr/>
    </dgm:pt>
    <dgm:pt modelId="{C9738DE0-A846-4DB4-A807-05ECAFF47470}" type="pres">
      <dgm:prSet presAssocID="{2C7328F6-9BBE-4E9E-ACD0-8249F8AE29BA}" presName="node" presStyleLbl="node1" presStyleIdx="5" presStyleCnt="6">
        <dgm:presLayoutVars>
          <dgm:bulletEnabled val="1"/>
        </dgm:presLayoutVars>
      </dgm:prSet>
      <dgm:spPr/>
    </dgm:pt>
  </dgm:ptLst>
  <dgm:cxnLst>
    <dgm:cxn modelId="{CCFE8105-56D2-4B7F-99D7-879D5847BAF5}" type="presOf" srcId="{F2E51ED3-D70A-448D-9066-730E209A9A34}" destId="{BA9D069A-92C2-4E8E-97AD-AD3F3CEB73A1}" srcOrd="1" destOrd="0" presId="urn:microsoft.com/office/officeart/2016/7/layout/RepeatingBendingProcessNew"/>
    <dgm:cxn modelId="{230BAD11-86FE-455E-8B8E-597446C9489D}" type="presOf" srcId="{576C500C-3C93-41D1-AF62-34C95B503B3F}" destId="{732D4395-8158-41C1-B7B3-25F973585103}" srcOrd="1" destOrd="0" presId="urn:microsoft.com/office/officeart/2016/7/layout/RepeatingBendingProcessNew"/>
    <dgm:cxn modelId="{58FEE914-2C29-44C7-9821-594E0FAAF84F}" type="presOf" srcId="{576C500C-3C93-41D1-AF62-34C95B503B3F}" destId="{4309A966-F916-4607-B394-AC6CE41D6628}" srcOrd="0" destOrd="0" presId="urn:microsoft.com/office/officeart/2016/7/layout/RepeatingBendingProcessNew"/>
    <dgm:cxn modelId="{4B008E16-668A-42F2-93F7-2DE3669C8EDA}" type="presOf" srcId="{41F1DBB7-0D5F-4DA5-BE6A-8D4CB3C6607E}" destId="{0EBEF569-98D7-4E45-A42F-A574564DD374}" srcOrd="0" destOrd="0" presId="urn:microsoft.com/office/officeart/2016/7/layout/RepeatingBendingProcessNew"/>
    <dgm:cxn modelId="{E400F828-9768-4678-B46A-D1C3600FCD29}" type="presOf" srcId="{8999C821-82F6-4E11-B7DD-F9FD772EA4D2}" destId="{B5A8E9C8-29D1-4741-BC07-3E1878964D2D}" srcOrd="0" destOrd="0" presId="urn:microsoft.com/office/officeart/2016/7/layout/RepeatingBendingProcessNew"/>
    <dgm:cxn modelId="{E007183D-040F-4E42-B377-988EE8807461}" type="presOf" srcId="{9E78C194-CE4A-4CDA-BC4D-65A3A2041D77}" destId="{1687DC38-0D8D-4D75-B607-DED37A2E397B}" srcOrd="1" destOrd="0" presId="urn:microsoft.com/office/officeart/2016/7/layout/RepeatingBendingProcessNew"/>
    <dgm:cxn modelId="{99C87C3E-988C-4D08-914D-2C8C022A6332}" type="presOf" srcId="{525ACDCE-D155-481F-8D57-3949542BE5DD}" destId="{92E75AD2-0934-4831-AA91-B1DDD300D51D}" srcOrd="1" destOrd="0" presId="urn:microsoft.com/office/officeart/2016/7/layout/RepeatingBendingProcessNew"/>
    <dgm:cxn modelId="{EAE15E5D-2769-4762-9B90-097645612494}" type="presOf" srcId="{5BFB6368-714B-422D-A556-7877B160A82C}" destId="{B171AA44-C139-42D9-BD47-1B55F0C30717}" srcOrd="0" destOrd="0" presId="urn:microsoft.com/office/officeart/2016/7/layout/RepeatingBendingProcessNew"/>
    <dgm:cxn modelId="{44AE5F6F-577E-4D8A-AD8A-F99DEE4F46A4}" srcId="{FB6A7103-36B1-403C-9D09-D12E85474757}" destId="{2C7328F6-9BBE-4E9E-ACD0-8249F8AE29BA}" srcOrd="5" destOrd="0" parTransId="{61E69F81-CCA2-445D-BB09-EE5C32065892}" sibTransId="{9D050B45-0B39-4204-A023-E902E4E902C5}"/>
    <dgm:cxn modelId="{693EE252-A07B-437D-9D90-ED653078862C}" srcId="{FB6A7103-36B1-403C-9D09-D12E85474757}" destId="{F0F8D2E3-9DD5-4BA6-BE2F-851E62531F29}" srcOrd="4" destOrd="0" parTransId="{EE1DBF85-566E-4E59-AA98-3F8C79C7BC7D}" sibTransId="{525ACDCE-D155-481F-8D57-3949542BE5DD}"/>
    <dgm:cxn modelId="{57D06C74-478C-4A20-8CE8-421022D333B2}" type="presOf" srcId="{2C7328F6-9BBE-4E9E-ACD0-8249F8AE29BA}" destId="{C9738DE0-A846-4DB4-A807-05ECAFF47470}" srcOrd="0" destOrd="0" presId="urn:microsoft.com/office/officeart/2016/7/layout/RepeatingBendingProcessNew"/>
    <dgm:cxn modelId="{663FCE79-7DFF-48F2-9969-ACAE816D164B}" type="presOf" srcId="{F0F8D2E3-9DD5-4BA6-BE2F-851E62531F29}" destId="{783C66C6-CD8F-4D29-BEC6-173661F7458C}" srcOrd="0" destOrd="0" presId="urn:microsoft.com/office/officeart/2016/7/layout/RepeatingBendingProcessNew"/>
    <dgm:cxn modelId="{970C947B-C2A3-4FE1-8D0D-0ED329662DD1}" srcId="{FB6A7103-36B1-403C-9D09-D12E85474757}" destId="{BCDE61F6-973A-48E3-A1BD-10A226559729}" srcOrd="3" destOrd="0" parTransId="{B54176B9-8F08-4610-A68E-92B0F8D37DDF}" sibTransId="{576C500C-3C93-41D1-AF62-34C95B503B3F}"/>
    <dgm:cxn modelId="{C8E04B8B-06BE-4604-971C-FA52146569F8}" srcId="{FB6A7103-36B1-403C-9D09-D12E85474757}" destId="{10710EF3-6820-48AA-BA8E-BFD3AFA12D73}" srcOrd="2" destOrd="0" parTransId="{66F44CE8-1714-484A-A1C1-C98BCEA32750}" sibTransId="{9E78C194-CE4A-4CDA-BC4D-65A3A2041D77}"/>
    <dgm:cxn modelId="{334F0793-6138-4BAD-AEF3-1F6078B7D878}" type="presOf" srcId="{5BFB6368-714B-422D-A556-7877B160A82C}" destId="{7BFA935C-7E42-4420-B2F4-673CDD1CF06D}" srcOrd="1" destOrd="0" presId="urn:microsoft.com/office/officeart/2016/7/layout/RepeatingBendingProcessNew"/>
    <dgm:cxn modelId="{F7C61AB9-CA4C-493F-97A5-A51DE61F42C1}" type="presOf" srcId="{10710EF3-6820-48AA-BA8E-BFD3AFA12D73}" destId="{4CBC7313-FDFF-4AA0-92C9-459243EA3488}" srcOrd="0" destOrd="0" presId="urn:microsoft.com/office/officeart/2016/7/layout/RepeatingBendingProcessNew"/>
    <dgm:cxn modelId="{B1B528CA-058B-4371-912A-DF92EC00E4A9}" type="presOf" srcId="{525ACDCE-D155-481F-8D57-3949542BE5DD}" destId="{77F25863-5BD1-4988-A89D-EF51DD121133}" srcOrd="0" destOrd="0" presId="urn:microsoft.com/office/officeart/2016/7/layout/RepeatingBendingProcessNew"/>
    <dgm:cxn modelId="{D624F0D1-C174-490F-83C1-528E581B30CE}" srcId="{FB6A7103-36B1-403C-9D09-D12E85474757}" destId="{41F1DBB7-0D5F-4DA5-BE6A-8D4CB3C6607E}" srcOrd="0" destOrd="0" parTransId="{BF5D4ECB-8743-4EA7-97A5-C4EFA0B6B019}" sibTransId="{5BFB6368-714B-422D-A556-7877B160A82C}"/>
    <dgm:cxn modelId="{90D1CAD2-8E29-4B3E-9C28-44DE73DF2E46}" type="presOf" srcId="{F2E51ED3-D70A-448D-9066-730E209A9A34}" destId="{5661585A-CE82-4856-BE46-6360963665A2}" srcOrd="0" destOrd="0" presId="urn:microsoft.com/office/officeart/2016/7/layout/RepeatingBendingProcessNew"/>
    <dgm:cxn modelId="{AEB1DEE9-D140-41FB-9E4A-5E7E2822D06F}" type="presOf" srcId="{FB6A7103-36B1-403C-9D09-D12E85474757}" destId="{8853994A-CFFE-4975-B17D-0ACB73DDB767}" srcOrd="0" destOrd="0" presId="urn:microsoft.com/office/officeart/2016/7/layout/RepeatingBendingProcessNew"/>
    <dgm:cxn modelId="{38586BF1-F6B2-40E7-8280-DE6057DEB5CE}" type="presOf" srcId="{9E78C194-CE4A-4CDA-BC4D-65A3A2041D77}" destId="{BADEED29-9C98-48AE-8B59-03EA22851D77}" srcOrd="0" destOrd="0" presId="urn:microsoft.com/office/officeart/2016/7/layout/RepeatingBendingProcessNew"/>
    <dgm:cxn modelId="{8ABBB4F4-4028-4298-998C-E6135C4CDF71}" srcId="{FB6A7103-36B1-403C-9D09-D12E85474757}" destId="{8999C821-82F6-4E11-B7DD-F9FD772EA4D2}" srcOrd="1" destOrd="0" parTransId="{5FC10774-EE17-411C-8968-02BCA386123F}" sibTransId="{F2E51ED3-D70A-448D-9066-730E209A9A34}"/>
    <dgm:cxn modelId="{9D1AFEFF-0680-4CA9-B8CC-1ED9AC684C4B}" type="presOf" srcId="{BCDE61F6-973A-48E3-A1BD-10A226559729}" destId="{A2623DB2-D9EA-4730-82E8-EE4FD56C015D}" srcOrd="0" destOrd="0" presId="urn:microsoft.com/office/officeart/2016/7/layout/RepeatingBendingProcessNew"/>
    <dgm:cxn modelId="{14C1A46D-C63F-4F5A-B90C-6E3327DFEFA7}" type="presParOf" srcId="{8853994A-CFFE-4975-B17D-0ACB73DDB767}" destId="{0EBEF569-98D7-4E45-A42F-A574564DD374}" srcOrd="0" destOrd="0" presId="urn:microsoft.com/office/officeart/2016/7/layout/RepeatingBendingProcessNew"/>
    <dgm:cxn modelId="{E22628D5-4067-4461-A8F6-799C80AE9619}" type="presParOf" srcId="{8853994A-CFFE-4975-B17D-0ACB73DDB767}" destId="{B171AA44-C139-42D9-BD47-1B55F0C30717}" srcOrd="1" destOrd="0" presId="urn:microsoft.com/office/officeart/2016/7/layout/RepeatingBendingProcessNew"/>
    <dgm:cxn modelId="{27286971-641F-41AA-BDA1-CFAEAE6CB60F}" type="presParOf" srcId="{B171AA44-C139-42D9-BD47-1B55F0C30717}" destId="{7BFA935C-7E42-4420-B2F4-673CDD1CF06D}" srcOrd="0" destOrd="0" presId="urn:microsoft.com/office/officeart/2016/7/layout/RepeatingBendingProcessNew"/>
    <dgm:cxn modelId="{02EB2E81-DFBC-4406-B036-BC806F6723BD}" type="presParOf" srcId="{8853994A-CFFE-4975-B17D-0ACB73DDB767}" destId="{B5A8E9C8-29D1-4741-BC07-3E1878964D2D}" srcOrd="2" destOrd="0" presId="urn:microsoft.com/office/officeart/2016/7/layout/RepeatingBendingProcessNew"/>
    <dgm:cxn modelId="{D5E8A37A-9505-4B48-9BE2-33DF881B1DD8}" type="presParOf" srcId="{8853994A-CFFE-4975-B17D-0ACB73DDB767}" destId="{5661585A-CE82-4856-BE46-6360963665A2}" srcOrd="3" destOrd="0" presId="urn:microsoft.com/office/officeart/2016/7/layout/RepeatingBendingProcessNew"/>
    <dgm:cxn modelId="{B7B4B45D-ED88-48FF-8D79-14E989BD2EAC}" type="presParOf" srcId="{5661585A-CE82-4856-BE46-6360963665A2}" destId="{BA9D069A-92C2-4E8E-97AD-AD3F3CEB73A1}" srcOrd="0" destOrd="0" presId="urn:microsoft.com/office/officeart/2016/7/layout/RepeatingBendingProcessNew"/>
    <dgm:cxn modelId="{DF84C527-2401-4AED-B268-E9EA8DAE7448}" type="presParOf" srcId="{8853994A-CFFE-4975-B17D-0ACB73DDB767}" destId="{4CBC7313-FDFF-4AA0-92C9-459243EA3488}" srcOrd="4" destOrd="0" presId="urn:microsoft.com/office/officeart/2016/7/layout/RepeatingBendingProcessNew"/>
    <dgm:cxn modelId="{4B336FBF-0F06-4462-8BA4-463FD37AB8B3}" type="presParOf" srcId="{8853994A-CFFE-4975-B17D-0ACB73DDB767}" destId="{BADEED29-9C98-48AE-8B59-03EA22851D77}" srcOrd="5" destOrd="0" presId="urn:microsoft.com/office/officeart/2016/7/layout/RepeatingBendingProcessNew"/>
    <dgm:cxn modelId="{036F76C0-CD57-43D5-90F3-CFD45D41ABDA}" type="presParOf" srcId="{BADEED29-9C98-48AE-8B59-03EA22851D77}" destId="{1687DC38-0D8D-4D75-B607-DED37A2E397B}" srcOrd="0" destOrd="0" presId="urn:microsoft.com/office/officeart/2016/7/layout/RepeatingBendingProcessNew"/>
    <dgm:cxn modelId="{9506B6DC-7198-4F2A-B6C4-2D21C5C79C74}" type="presParOf" srcId="{8853994A-CFFE-4975-B17D-0ACB73DDB767}" destId="{A2623DB2-D9EA-4730-82E8-EE4FD56C015D}" srcOrd="6" destOrd="0" presId="urn:microsoft.com/office/officeart/2016/7/layout/RepeatingBendingProcessNew"/>
    <dgm:cxn modelId="{CCD77984-8F0C-4D37-B17A-B3416F3B8211}" type="presParOf" srcId="{8853994A-CFFE-4975-B17D-0ACB73DDB767}" destId="{4309A966-F916-4607-B394-AC6CE41D6628}" srcOrd="7" destOrd="0" presId="urn:microsoft.com/office/officeart/2016/7/layout/RepeatingBendingProcessNew"/>
    <dgm:cxn modelId="{BF38952A-7152-436F-A321-C9DEBDA879EE}" type="presParOf" srcId="{4309A966-F916-4607-B394-AC6CE41D6628}" destId="{732D4395-8158-41C1-B7B3-25F973585103}" srcOrd="0" destOrd="0" presId="urn:microsoft.com/office/officeart/2016/7/layout/RepeatingBendingProcessNew"/>
    <dgm:cxn modelId="{5554C147-9A89-4636-AD17-F3ACA60C62C4}" type="presParOf" srcId="{8853994A-CFFE-4975-B17D-0ACB73DDB767}" destId="{783C66C6-CD8F-4D29-BEC6-173661F7458C}" srcOrd="8" destOrd="0" presId="urn:microsoft.com/office/officeart/2016/7/layout/RepeatingBendingProcessNew"/>
    <dgm:cxn modelId="{2EA2977C-8919-4CF6-9719-C24944CC82D3}" type="presParOf" srcId="{8853994A-CFFE-4975-B17D-0ACB73DDB767}" destId="{77F25863-5BD1-4988-A89D-EF51DD121133}" srcOrd="9" destOrd="0" presId="urn:microsoft.com/office/officeart/2016/7/layout/RepeatingBendingProcessNew"/>
    <dgm:cxn modelId="{8EBBCF21-388F-4141-9DE9-1BC86D8FAD4E}" type="presParOf" srcId="{77F25863-5BD1-4988-A89D-EF51DD121133}" destId="{92E75AD2-0934-4831-AA91-B1DDD300D51D}" srcOrd="0" destOrd="0" presId="urn:microsoft.com/office/officeart/2016/7/layout/RepeatingBendingProcessNew"/>
    <dgm:cxn modelId="{F5C4F72E-6E26-4CD9-9F32-97C5AF497E3C}" type="presParOf" srcId="{8853994A-CFFE-4975-B17D-0ACB73DDB767}" destId="{C9738DE0-A846-4DB4-A807-05ECAFF47470}"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D60742-417F-40CE-9CC5-18A500B9FCE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0B32D281-E9A5-4D20-AEB1-8DF0C83ED4A2}">
      <dgm:prSet/>
      <dgm:spPr/>
      <dgm:t>
        <a:bodyPr/>
        <a:lstStyle/>
        <a:p>
          <a:r>
            <a:rPr lang="es-MX"/>
            <a:t>Consiste en la aplicación de dos estimulaciones cortas tetánicas de 50 Hz separadas en 750 ms. Cada ráfaga se compone de 3 pulsos (DBS 3,3)</a:t>
          </a:r>
          <a:endParaRPr lang="en-US"/>
        </a:p>
      </dgm:t>
    </dgm:pt>
    <dgm:pt modelId="{1BA1F47B-9662-487E-B47F-E7513FEA1F93}" type="parTrans" cxnId="{66F2726E-845D-4193-9590-0E1CD4C48719}">
      <dgm:prSet/>
      <dgm:spPr/>
      <dgm:t>
        <a:bodyPr/>
        <a:lstStyle/>
        <a:p>
          <a:endParaRPr lang="en-US"/>
        </a:p>
      </dgm:t>
    </dgm:pt>
    <dgm:pt modelId="{904521A5-482C-4EBF-B923-CA560951FAA7}" type="sibTrans" cxnId="{66F2726E-845D-4193-9590-0E1CD4C48719}">
      <dgm:prSet/>
      <dgm:spPr/>
      <dgm:t>
        <a:bodyPr/>
        <a:lstStyle/>
        <a:p>
          <a:endParaRPr lang="en-US"/>
        </a:p>
      </dgm:t>
    </dgm:pt>
    <dgm:pt modelId="{33D9D85C-E37F-4742-9FDC-36AB5F07D821}">
      <dgm:prSet/>
      <dgm:spPr/>
      <dgm:t>
        <a:bodyPr/>
        <a:lstStyle/>
        <a:p>
          <a:r>
            <a:rPr lang="es-MX"/>
            <a:t>Esta estimulación induce una respuesta de mayor magnitud que la del TOF </a:t>
          </a:r>
          <a:r>
            <a:rPr lang="es-MX">
              <a:sym typeface="Wingdings" panose="05000000000000000000" pitchFamily="2" charset="2"/>
            </a:rPr>
            <a:t></a:t>
          </a:r>
          <a:r>
            <a:rPr lang="es-MX"/>
            <a:t> valorar si existe efecto residual de los bloqueantes administrados. </a:t>
          </a:r>
          <a:endParaRPr lang="en-US"/>
        </a:p>
      </dgm:t>
    </dgm:pt>
    <dgm:pt modelId="{13B3D2D3-138D-42DC-BD0C-C000ABAE3455}" type="parTrans" cxnId="{165AEC09-CB27-4B42-BB63-42167FFCDAF2}">
      <dgm:prSet/>
      <dgm:spPr/>
      <dgm:t>
        <a:bodyPr/>
        <a:lstStyle/>
        <a:p>
          <a:endParaRPr lang="en-US"/>
        </a:p>
      </dgm:t>
    </dgm:pt>
    <dgm:pt modelId="{AD7B3BF8-9FD3-4BEA-B8A1-F2DE249F2D05}" type="sibTrans" cxnId="{165AEC09-CB27-4B42-BB63-42167FFCDAF2}">
      <dgm:prSet/>
      <dgm:spPr/>
      <dgm:t>
        <a:bodyPr/>
        <a:lstStyle/>
        <a:p>
          <a:endParaRPr lang="en-US"/>
        </a:p>
      </dgm:t>
    </dgm:pt>
    <dgm:pt modelId="{FA680187-5E6C-4B74-83D3-455E95E2AF7A}">
      <dgm:prSet/>
      <dgm:spPr/>
      <dgm:t>
        <a:bodyPr/>
        <a:lstStyle/>
        <a:p>
          <a:r>
            <a:rPr lang="es-MX"/>
            <a:t>La detección subjetiva, ya sea visual o táctil, de diferente intensidad de contracción en la segunda respuesta implica un efecto residual del BNM; la obtención de las 2 respuestas con una misma intensidad supone, en el 80% de los casos, que la relación TOF es mayor de 0,6</a:t>
          </a:r>
          <a:endParaRPr lang="en-US"/>
        </a:p>
      </dgm:t>
    </dgm:pt>
    <dgm:pt modelId="{A05AAD40-C167-485E-8F08-659C56F8A018}" type="parTrans" cxnId="{938C5762-29D5-4AC6-800E-78C70956968C}">
      <dgm:prSet/>
      <dgm:spPr/>
      <dgm:t>
        <a:bodyPr/>
        <a:lstStyle/>
        <a:p>
          <a:endParaRPr lang="en-US"/>
        </a:p>
      </dgm:t>
    </dgm:pt>
    <dgm:pt modelId="{12FB1F6D-D138-47B1-870F-963ABC870841}" type="sibTrans" cxnId="{938C5762-29D5-4AC6-800E-78C70956968C}">
      <dgm:prSet/>
      <dgm:spPr/>
      <dgm:t>
        <a:bodyPr/>
        <a:lstStyle/>
        <a:p>
          <a:endParaRPr lang="en-US"/>
        </a:p>
      </dgm:t>
    </dgm:pt>
    <dgm:pt modelId="{2037B622-1C9F-49EA-B2DD-783DFFC02959}" type="pres">
      <dgm:prSet presAssocID="{C6D60742-417F-40CE-9CC5-18A500B9FCE5}" presName="linear" presStyleCnt="0">
        <dgm:presLayoutVars>
          <dgm:animLvl val="lvl"/>
          <dgm:resizeHandles val="exact"/>
        </dgm:presLayoutVars>
      </dgm:prSet>
      <dgm:spPr/>
    </dgm:pt>
    <dgm:pt modelId="{E4CD186B-14BB-4062-80C4-585B25EE4618}" type="pres">
      <dgm:prSet presAssocID="{0B32D281-E9A5-4D20-AEB1-8DF0C83ED4A2}" presName="parentText" presStyleLbl="node1" presStyleIdx="0" presStyleCnt="3">
        <dgm:presLayoutVars>
          <dgm:chMax val="0"/>
          <dgm:bulletEnabled val="1"/>
        </dgm:presLayoutVars>
      </dgm:prSet>
      <dgm:spPr/>
    </dgm:pt>
    <dgm:pt modelId="{78842B01-4369-4255-9B00-8A736B1F786D}" type="pres">
      <dgm:prSet presAssocID="{904521A5-482C-4EBF-B923-CA560951FAA7}" presName="spacer" presStyleCnt="0"/>
      <dgm:spPr/>
    </dgm:pt>
    <dgm:pt modelId="{BA7E6D12-1E56-4B74-AEB4-FB860791C883}" type="pres">
      <dgm:prSet presAssocID="{33D9D85C-E37F-4742-9FDC-36AB5F07D821}" presName="parentText" presStyleLbl="node1" presStyleIdx="1" presStyleCnt="3">
        <dgm:presLayoutVars>
          <dgm:chMax val="0"/>
          <dgm:bulletEnabled val="1"/>
        </dgm:presLayoutVars>
      </dgm:prSet>
      <dgm:spPr/>
    </dgm:pt>
    <dgm:pt modelId="{BC834182-1789-4C95-A5FC-FDC761C93284}" type="pres">
      <dgm:prSet presAssocID="{AD7B3BF8-9FD3-4BEA-B8A1-F2DE249F2D05}" presName="spacer" presStyleCnt="0"/>
      <dgm:spPr/>
    </dgm:pt>
    <dgm:pt modelId="{09DB0282-FAA8-47E9-8773-22176CA0EE15}" type="pres">
      <dgm:prSet presAssocID="{FA680187-5E6C-4B74-83D3-455E95E2AF7A}" presName="parentText" presStyleLbl="node1" presStyleIdx="2" presStyleCnt="3">
        <dgm:presLayoutVars>
          <dgm:chMax val="0"/>
          <dgm:bulletEnabled val="1"/>
        </dgm:presLayoutVars>
      </dgm:prSet>
      <dgm:spPr/>
    </dgm:pt>
  </dgm:ptLst>
  <dgm:cxnLst>
    <dgm:cxn modelId="{165AEC09-CB27-4B42-BB63-42167FFCDAF2}" srcId="{C6D60742-417F-40CE-9CC5-18A500B9FCE5}" destId="{33D9D85C-E37F-4742-9FDC-36AB5F07D821}" srcOrd="1" destOrd="0" parTransId="{13B3D2D3-138D-42DC-BD0C-C000ABAE3455}" sibTransId="{AD7B3BF8-9FD3-4BEA-B8A1-F2DE249F2D05}"/>
    <dgm:cxn modelId="{B1204B16-3F6C-4C08-B939-FABC983A9A47}" type="presOf" srcId="{33D9D85C-E37F-4742-9FDC-36AB5F07D821}" destId="{BA7E6D12-1E56-4B74-AEB4-FB860791C883}" srcOrd="0" destOrd="0" presId="urn:microsoft.com/office/officeart/2005/8/layout/vList2"/>
    <dgm:cxn modelId="{5633863C-BFBC-49F7-A60E-2DB9DDBC4B6C}" type="presOf" srcId="{FA680187-5E6C-4B74-83D3-455E95E2AF7A}" destId="{09DB0282-FAA8-47E9-8773-22176CA0EE15}" srcOrd="0" destOrd="0" presId="urn:microsoft.com/office/officeart/2005/8/layout/vList2"/>
    <dgm:cxn modelId="{12A3FE5C-A1EE-4C84-99DC-F62892B40250}" type="presOf" srcId="{0B32D281-E9A5-4D20-AEB1-8DF0C83ED4A2}" destId="{E4CD186B-14BB-4062-80C4-585B25EE4618}" srcOrd="0" destOrd="0" presId="urn:microsoft.com/office/officeart/2005/8/layout/vList2"/>
    <dgm:cxn modelId="{938C5762-29D5-4AC6-800E-78C70956968C}" srcId="{C6D60742-417F-40CE-9CC5-18A500B9FCE5}" destId="{FA680187-5E6C-4B74-83D3-455E95E2AF7A}" srcOrd="2" destOrd="0" parTransId="{A05AAD40-C167-485E-8F08-659C56F8A018}" sibTransId="{12FB1F6D-D138-47B1-870F-963ABC870841}"/>
    <dgm:cxn modelId="{66F2726E-845D-4193-9590-0E1CD4C48719}" srcId="{C6D60742-417F-40CE-9CC5-18A500B9FCE5}" destId="{0B32D281-E9A5-4D20-AEB1-8DF0C83ED4A2}" srcOrd="0" destOrd="0" parTransId="{1BA1F47B-9662-487E-B47F-E7513FEA1F93}" sibTransId="{904521A5-482C-4EBF-B923-CA560951FAA7}"/>
    <dgm:cxn modelId="{04157ED3-30F0-4F25-AF9B-CF9A40479FDB}" type="presOf" srcId="{C6D60742-417F-40CE-9CC5-18A500B9FCE5}" destId="{2037B622-1C9F-49EA-B2DD-783DFFC02959}" srcOrd="0" destOrd="0" presId="urn:microsoft.com/office/officeart/2005/8/layout/vList2"/>
    <dgm:cxn modelId="{B6CF0EE6-F024-4F5D-9033-87459BAA04D9}" type="presParOf" srcId="{2037B622-1C9F-49EA-B2DD-783DFFC02959}" destId="{E4CD186B-14BB-4062-80C4-585B25EE4618}" srcOrd="0" destOrd="0" presId="urn:microsoft.com/office/officeart/2005/8/layout/vList2"/>
    <dgm:cxn modelId="{8CFD3D3D-D093-44DB-BBFB-09DE4487A6E4}" type="presParOf" srcId="{2037B622-1C9F-49EA-B2DD-783DFFC02959}" destId="{78842B01-4369-4255-9B00-8A736B1F786D}" srcOrd="1" destOrd="0" presId="urn:microsoft.com/office/officeart/2005/8/layout/vList2"/>
    <dgm:cxn modelId="{A61E6723-C186-41AE-8F9C-E084AFF4D004}" type="presParOf" srcId="{2037B622-1C9F-49EA-B2DD-783DFFC02959}" destId="{BA7E6D12-1E56-4B74-AEB4-FB860791C883}" srcOrd="2" destOrd="0" presId="urn:microsoft.com/office/officeart/2005/8/layout/vList2"/>
    <dgm:cxn modelId="{B023693E-224E-4849-8773-1F761E1586ED}" type="presParOf" srcId="{2037B622-1C9F-49EA-B2DD-783DFFC02959}" destId="{BC834182-1789-4C95-A5FC-FDC761C93284}" srcOrd="3" destOrd="0" presId="urn:microsoft.com/office/officeart/2005/8/layout/vList2"/>
    <dgm:cxn modelId="{84E48B00-2872-4EF2-8389-29555B7C04AF}" type="presParOf" srcId="{2037B622-1C9F-49EA-B2DD-783DFFC02959}" destId="{09DB0282-FAA8-47E9-8773-22176CA0EE1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3E7A6A-B059-44EC-9805-858EA87DA3AE}"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25618A16-6BCB-4DDC-9027-9E9C75AD5CBD}">
      <dgm:prSet/>
      <dgm:spPr/>
      <dgm:t>
        <a:bodyPr/>
        <a:lstStyle/>
        <a:p>
          <a:r>
            <a:rPr lang="es-MX"/>
            <a:t>Es difícil reproducir en los niños los test clínicos estándares para la población adulta, una vez que, para su ejecución, existe la necesidad de un cierto grado de colaboración. </a:t>
          </a:r>
          <a:endParaRPr lang="en-US"/>
        </a:p>
      </dgm:t>
    </dgm:pt>
    <dgm:pt modelId="{2C6F8281-D6DE-4EB0-8046-B79DE810C1BC}" type="parTrans" cxnId="{3E8A4AF2-68BB-4FC0-B759-69AFACBC2E0E}">
      <dgm:prSet/>
      <dgm:spPr/>
      <dgm:t>
        <a:bodyPr/>
        <a:lstStyle/>
        <a:p>
          <a:endParaRPr lang="en-US"/>
        </a:p>
      </dgm:t>
    </dgm:pt>
    <dgm:pt modelId="{0FD13927-ECCC-4619-9885-82E9DECF1DBB}" type="sibTrans" cxnId="{3E8A4AF2-68BB-4FC0-B759-69AFACBC2E0E}">
      <dgm:prSet/>
      <dgm:spPr/>
      <dgm:t>
        <a:bodyPr/>
        <a:lstStyle/>
        <a:p>
          <a:endParaRPr lang="en-US"/>
        </a:p>
      </dgm:t>
    </dgm:pt>
    <dgm:pt modelId="{2F1B65BA-7B39-4337-BBB7-5EFD1D018FA0}">
      <dgm:prSet/>
      <dgm:spPr/>
      <dgm:t>
        <a:bodyPr/>
        <a:lstStyle/>
        <a:p>
          <a:r>
            <a:rPr lang="es-MX"/>
            <a:t>La estimulación del nervio periférico puede ser </a:t>
          </a:r>
          <a:r>
            <a:rPr lang="es-MX" b="1"/>
            <a:t>dolorosa, y no ser tolerada </a:t>
          </a:r>
          <a:r>
            <a:rPr lang="es-MX"/>
            <a:t>por el paciente que está despierto. </a:t>
          </a:r>
          <a:endParaRPr lang="en-US"/>
        </a:p>
      </dgm:t>
    </dgm:pt>
    <dgm:pt modelId="{E3AC91D1-08B7-4D6B-9F9D-AE5775DA79A4}" type="parTrans" cxnId="{2163ACEF-B34D-4B8F-BED1-1724E3FF05F5}">
      <dgm:prSet/>
      <dgm:spPr/>
      <dgm:t>
        <a:bodyPr/>
        <a:lstStyle/>
        <a:p>
          <a:endParaRPr lang="en-US"/>
        </a:p>
      </dgm:t>
    </dgm:pt>
    <dgm:pt modelId="{9ECF9353-D677-49FA-9D42-21357E48554A}" type="sibTrans" cxnId="{2163ACEF-B34D-4B8F-BED1-1724E3FF05F5}">
      <dgm:prSet/>
      <dgm:spPr/>
      <dgm:t>
        <a:bodyPr/>
        <a:lstStyle/>
        <a:p>
          <a:endParaRPr lang="en-US"/>
        </a:p>
      </dgm:t>
    </dgm:pt>
    <dgm:pt modelId="{F2E5D730-DA91-4F08-BD39-087EA58C37F4}">
      <dgm:prSet/>
      <dgm:spPr/>
      <dgm:t>
        <a:bodyPr/>
        <a:lstStyle/>
        <a:p>
          <a:r>
            <a:rPr lang="es-MX"/>
            <a:t>Además, para que la medida registrada a través de la aceleromiografía sea precisa, el paciente no debe ofrecer resistencia a la contracción evocada. </a:t>
          </a:r>
          <a:endParaRPr lang="en-US"/>
        </a:p>
      </dgm:t>
    </dgm:pt>
    <dgm:pt modelId="{087A6D63-3B2D-462C-B66E-3C1905F1991A}" type="parTrans" cxnId="{1BF0DF4E-FF7B-44F0-88DA-3F8D5A0CEA9A}">
      <dgm:prSet/>
      <dgm:spPr/>
      <dgm:t>
        <a:bodyPr/>
        <a:lstStyle/>
        <a:p>
          <a:endParaRPr lang="en-US"/>
        </a:p>
      </dgm:t>
    </dgm:pt>
    <dgm:pt modelId="{59C1EDF8-3DEC-450E-80F9-58AA381E2712}" type="sibTrans" cxnId="{1BF0DF4E-FF7B-44F0-88DA-3F8D5A0CEA9A}">
      <dgm:prSet/>
      <dgm:spPr/>
      <dgm:t>
        <a:bodyPr/>
        <a:lstStyle/>
        <a:p>
          <a:endParaRPr lang="en-US"/>
        </a:p>
      </dgm:t>
    </dgm:pt>
    <dgm:pt modelId="{FEDE9531-54AA-47E6-967C-4D143CCBC3CD}">
      <dgm:prSet/>
      <dgm:spPr/>
      <dgm:t>
        <a:bodyPr/>
        <a:lstStyle/>
        <a:p>
          <a:r>
            <a:rPr lang="es-MX"/>
            <a:t>Alteraciones como el cansancio, que se observa en la monitorización de niños con menos de 12 semanas cuando están sometidos a la estimulación tetánica, </a:t>
          </a:r>
          <a:r>
            <a:rPr lang="es-MX" b="1"/>
            <a:t>incluso sin el BNMA</a:t>
          </a:r>
          <a:r>
            <a:rPr lang="es-MX"/>
            <a:t>, y el p</a:t>
          </a:r>
          <a:r>
            <a:rPr lang="es-MX" b="1"/>
            <a:t>rolongamiento de la duración del bloqueo inducido por el BNMA en esa franja etaria.</a:t>
          </a:r>
          <a:endParaRPr lang="en-US"/>
        </a:p>
      </dgm:t>
    </dgm:pt>
    <dgm:pt modelId="{180BBA66-A497-4401-96F7-DFC9522BC05B}" type="parTrans" cxnId="{45E096A4-5A09-441D-B5B3-AC366DD6EC90}">
      <dgm:prSet/>
      <dgm:spPr/>
      <dgm:t>
        <a:bodyPr/>
        <a:lstStyle/>
        <a:p>
          <a:endParaRPr lang="en-US"/>
        </a:p>
      </dgm:t>
    </dgm:pt>
    <dgm:pt modelId="{6D01442A-B32A-4D33-9C4E-A441BD154419}" type="sibTrans" cxnId="{45E096A4-5A09-441D-B5B3-AC366DD6EC90}">
      <dgm:prSet/>
      <dgm:spPr/>
      <dgm:t>
        <a:bodyPr/>
        <a:lstStyle/>
        <a:p>
          <a:endParaRPr lang="en-US"/>
        </a:p>
      </dgm:t>
    </dgm:pt>
    <dgm:pt modelId="{748302AE-6FD3-433B-9FBF-6A049286CD6F}" type="pres">
      <dgm:prSet presAssocID="{CC3E7A6A-B059-44EC-9805-858EA87DA3AE}" presName="vert0" presStyleCnt="0">
        <dgm:presLayoutVars>
          <dgm:dir/>
          <dgm:animOne val="branch"/>
          <dgm:animLvl val="lvl"/>
        </dgm:presLayoutVars>
      </dgm:prSet>
      <dgm:spPr/>
    </dgm:pt>
    <dgm:pt modelId="{8E6D9767-366F-4762-9D50-EE205DF97C55}" type="pres">
      <dgm:prSet presAssocID="{25618A16-6BCB-4DDC-9027-9E9C75AD5CBD}" presName="thickLine" presStyleLbl="alignNode1" presStyleIdx="0" presStyleCnt="4"/>
      <dgm:spPr/>
    </dgm:pt>
    <dgm:pt modelId="{9ABD4AEA-DAFC-4C69-B5B7-8318DDDACD42}" type="pres">
      <dgm:prSet presAssocID="{25618A16-6BCB-4DDC-9027-9E9C75AD5CBD}" presName="horz1" presStyleCnt="0"/>
      <dgm:spPr/>
    </dgm:pt>
    <dgm:pt modelId="{99C4C51D-E96C-4FD4-B821-1F16F4682A33}" type="pres">
      <dgm:prSet presAssocID="{25618A16-6BCB-4DDC-9027-9E9C75AD5CBD}" presName="tx1" presStyleLbl="revTx" presStyleIdx="0" presStyleCnt="4"/>
      <dgm:spPr/>
    </dgm:pt>
    <dgm:pt modelId="{CD170A01-65F6-4B6F-A509-0C6C3448A2BE}" type="pres">
      <dgm:prSet presAssocID="{25618A16-6BCB-4DDC-9027-9E9C75AD5CBD}" presName="vert1" presStyleCnt="0"/>
      <dgm:spPr/>
    </dgm:pt>
    <dgm:pt modelId="{A2DB5D69-A8BB-409A-B4E2-6269BE37BD06}" type="pres">
      <dgm:prSet presAssocID="{2F1B65BA-7B39-4337-BBB7-5EFD1D018FA0}" presName="thickLine" presStyleLbl="alignNode1" presStyleIdx="1" presStyleCnt="4"/>
      <dgm:spPr/>
    </dgm:pt>
    <dgm:pt modelId="{9A6D84CF-A587-4151-8D57-CAC9C79E5A53}" type="pres">
      <dgm:prSet presAssocID="{2F1B65BA-7B39-4337-BBB7-5EFD1D018FA0}" presName="horz1" presStyleCnt="0"/>
      <dgm:spPr/>
    </dgm:pt>
    <dgm:pt modelId="{DE6093E6-CE32-4A78-9DCD-E4A7BDDB82E3}" type="pres">
      <dgm:prSet presAssocID="{2F1B65BA-7B39-4337-BBB7-5EFD1D018FA0}" presName="tx1" presStyleLbl="revTx" presStyleIdx="1" presStyleCnt="4"/>
      <dgm:spPr/>
    </dgm:pt>
    <dgm:pt modelId="{DAFBA810-991B-4B49-9910-AECDF870FEB8}" type="pres">
      <dgm:prSet presAssocID="{2F1B65BA-7B39-4337-BBB7-5EFD1D018FA0}" presName="vert1" presStyleCnt="0"/>
      <dgm:spPr/>
    </dgm:pt>
    <dgm:pt modelId="{3D30ED74-96F0-4314-BDEF-E7C3356B0202}" type="pres">
      <dgm:prSet presAssocID="{F2E5D730-DA91-4F08-BD39-087EA58C37F4}" presName="thickLine" presStyleLbl="alignNode1" presStyleIdx="2" presStyleCnt="4"/>
      <dgm:spPr/>
    </dgm:pt>
    <dgm:pt modelId="{31A3DE30-C7DD-467A-8992-B2A64D9DA004}" type="pres">
      <dgm:prSet presAssocID="{F2E5D730-DA91-4F08-BD39-087EA58C37F4}" presName="horz1" presStyleCnt="0"/>
      <dgm:spPr/>
    </dgm:pt>
    <dgm:pt modelId="{2B1C7EAD-E276-4D2C-BB66-17FD516241B9}" type="pres">
      <dgm:prSet presAssocID="{F2E5D730-DA91-4F08-BD39-087EA58C37F4}" presName="tx1" presStyleLbl="revTx" presStyleIdx="2" presStyleCnt="4"/>
      <dgm:spPr/>
    </dgm:pt>
    <dgm:pt modelId="{BF224EEF-3173-488A-AAD5-2DC218C6C1A8}" type="pres">
      <dgm:prSet presAssocID="{F2E5D730-DA91-4F08-BD39-087EA58C37F4}" presName="vert1" presStyleCnt="0"/>
      <dgm:spPr/>
    </dgm:pt>
    <dgm:pt modelId="{729DE6DE-8527-4FF1-A7E7-CB98A686D0AA}" type="pres">
      <dgm:prSet presAssocID="{FEDE9531-54AA-47E6-967C-4D143CCBC3CD}" presName="thickLine" presStyleLbl="alignNode1" presStyleIdx="3" presStyleCnt="4"/>
      <dgm:spPr/>
    </dgm:pt>
    <dgm:pt modelId="{F67712F7-90AE-4137-9475-7A86B3D5EF4C}" type="pres">
      <dgm:prSet presAssocID="{FEDE9531-54AA-47E6-967C-4D143CCBC3CD}" presName="horz1" presStyleCnt="0"/>
      <dgm:spPr/>
    </dgm:pt>
    <dgm:pt modelId="{E7DFB70A-A756-4713-A413-8CAAC57D0ABE}" type="pres">
      <dgm:prSet presAssocID="{FEDE9531-54AA-47E6-967C-4D143CCBC3CD}" presName="tx1" presStyleLbl="revTx" presStyleIdx="3" presStyleCnt="4"/>
      <dgm:spPr/>
    </dgm:pt>
    <dgm:pt modelId="{BD48C38E-893F-4369-B1E9-199524243E19}" type="pres">
      <dgm:prSet presAssocID="{FEDE9531-54AA-47E6-967C-4D143CCBC3CD}" presName="vert1" presStyleCnt="0"/>
      <dgm:spPr/>
    </dgm:pt>
  </dgm:ptLst>
  <dgm:cxnLst>
    <dgm:cxn modelId="{37859B01-D130-4373-8BEB-27BCEADC419C}" type="presOf" srcId="{25618A16-6BCB-4DDC-9027-9E9C75AD5CBD}" destId="{99C4C51D-E96C-4FD4-B821-1F16F4682A33}" srcOrd="0" destOrd="0" presId="urn:microsoft.com/office/officeart/2008/layout/LinedList"/>
    <dgm:cxn modelId="{E7964213-AB22-42C3-BE36-F0953A8A1508}" type="presOf" srcId="{CC3E7A6A-B059-44EC-9805-858EA87DA3AE}" destId="{748302AE-6FD3-433B-9FBF-6A049286CD6F}" srcOrd="0" destOrd="0" presId="urn:microsoft.com/office/officeart/2008/layout/LinedList"/>
    <dgm:cxn modelId="{D11C3223-9850-49EE-8E14-225F1B330393}" type="presOf" srcId="{FEDE9531-54AA-47E6-967C-4D143CCBC3CD}" destId="{E7DFB70A-A756-4713-A413-8CAAC57D0ABE}" srcOrd="0" destOrd="0" presId="urn:microsoft.com/office/officeart/2008/layout/LinedList"/>
    <dgm:cxn modelId="{1BF0DF4E-FF7B-44F0-88DA-3F8D5A0CEA9A}" srcId="{CC3E7A6A-B059-44EC-9805-858EA87DA3AE}" destId="{F2E5D730-DA91-4F08-BD39-087EA58C37F4}" srcOrd="2" destOrd="0" parTransId="{087A6D63-3B2D-462C-B66E-3C1905F1991A}" sibTransId="{59C1EDF8-3DEC-450E-80F9-58AA381E2712}"/>
    <dgm:cxn modelId="{EBC5AB50-11C2-4929-8718-B4D60EC19505}" type="presOf" srcId="{2F1B65BA-7B39-4337-BBB7-5EFD1D018FA0}" destId="{DE6093E6-CE32-4A78-9DCD-E4A7BDDB82E3}" srcOrd="0" destOrd="0" presId="urn:microsoft.com/office/officeart/2008/layout/LinedList"/>
    <dgm:cxn modelId="{45E096A4-5A09-441D-B5B3-AC366DD6EC90}" srcId="{CC3E7A6A-B059-44EC-9805-858EA87DA3AE}" destId="{FEDE9531-54AA-47E6-967C-4D143CCBC3CD}" srcOrd="3" destOrd="0" parTransId="{180BBA66-A497-4401-96F7-DFC9522BC05B}" sibTransId="{6D01442A-B32A-4D33-9C4E-A441BD154419}"/>
    <dgm:cxn modelId="{5A6F8DDE-D415-453A-8A35-4C67ED0A96B7}" type="presOf" srcId="{F2E5D730-DA91-4F08-BD39-087EA58C37F4}" destId="{2B1C7EAD-E276-4D2C-BB66-17FD516241B9}" srcOrd="0" destOrd="0" presId="urn:microsoft.com/office/officeart/2008/layout/LinedList"/>
    <dgm:cxn modelId="{2163ACEF-B34D-4B8F-BED1-1724E3FF05F5}" srcId="{CC3E7A6A-B059-44EC-9805-858EA87DA3AE}" destId="{2F1B65BA-7B39-4337-BBB7-5EFD1D018FA0}" srcOrd="1" destOrd="0" parTransId="{E3AC91D1-08B7-4D6B-9F9D-AE5775DA79A4}" sibTransId="{9ECF9353-D677-49FA-9D42-21357E48554A}"/>
    <dgm:cxn modelId="{3E8A4AF2-68BB-4FC0-B759-69AFACBC2E0E}" srcId="{CC3E7A6A-B059-44EC-9805-858EA87DA3AE}" destId="{25618A16-6BCB-4DDC-9027-9E9C75AD5CBD}" srcOrd="0" destOrd="0" parTransId="{2C6F8281-D6DE-4EB0-8046-B79DE810C1BC}" sibTransId="{0FD13927-ECCC-4619-9885-82E9DECF1DBB}"/>
    <dgm:cxn modelId="{9861C7B9-E2D5-42A2-8E08-E04C71BC1D40}" type="presParOf" srcId="{748302AE-6FD3-433B-9FBF-6A049286CD6F}" destId="{8E6D9767-366F-4762-9D50-EE205DF97C55}" srcOrd="0" destOrd="0" presId="urn:microsoft.com/office/officeart/2008/layout/LinedList"/>
    <dgm:cxn modelId="{44A55F24-7753-4F11-99E0-76EEB432DCB5}" type="presParOf" srcId="{748302AE-6FD3-433B-9FBF-6A049286CD6F}" destId="{9ABD4AEA-DAFC-4C69-B5B7-8318DDDACD42}" srcOrd="1" destOrd="0" presId="urn:microsoft.com/office/officeart/2008/layout/LinedList"/>
    <dgm:cxn modelId="{7A3A57AC-FF83-46F7-9819-B579363F4A15}" type="presParOf" srcId="{9ABD4AEA-DAFC-4C69-B5B7-8318DDDACD42}" destId="{99C4C51D-E96C-4FD4-B821-1F16F4682A33}" srcOrd="0" destOrd="0" presId="urn:microsoft.com/office/officeart/2008/layout/LinedList"/>
    <dgm:cxn modelId="{C03EAB4A-07B2-4EAB-B4E4-DE38DF01D14B}" type="presParOf" srcId="{9ABD4AEA-DAFC-4C69-B5B7-8318DDDACD42}" destId="{CD170A01-65F6-4B6F-A509-0C6C3448A2BE}" srcOrd="1" destOrd="0" presId="urn:microsoft.com/office/officeart/2008/layout/LinedList"/>
    <dgm:cxn modelId="{3215E254-8CF5-4372-954D-2B3CBF04A549}" type="presParOf" srcId="{748302AE-6FD3-433B-9FBF-6A049286CD6F}" destId="{A2DB5D69-A8BB-409A-B4E2-6269BE37BD06}" srcOrd="2" destOrd="0" presId="urn:microsoft.com/office/officeart/2008/layout/LinedList"/>
    <dgm:cxn modelId="{3F90D1A2-6742-4ADF-8E4F-261747A71FA5}" type="presParOf" srcId="{748302AE-6FD3-433B-9FBF-6A049286CD6F}" destId="{9A6D84CF-A587-4151-8D57-CAC9C79E5A53}" srcOrd="3" destOrd="0" presId="urn:microsoft.com/office/officeart/2008/layout/LinedList"/>
    <dgm:cxn modelId="{671116A6-03FB-4D6C-8D32-DC0D2630334B}" type="presParOf" srcId="{9A6D84CF-A587-4151-8D57-CAC9C79E5A53}" destId="{DE6093E6-CE32-4A78-9DCD-E4A7BDDB82E3}" srcOrd="0" destOrd="0" presId="urn:microsoft.com/office/officeart/2008/layout/LinedList"/>
    <dgm:cxn modelId="{D95C2960-49E0-4A14-B48A-DBFB779A20AD}" type="presParOf" srcId="{9A6D84CF-A587-4151-8D57-CAC9C79E5A53}" destId="{DAFBA810-991B-4B49-9910-AECDF870FEB8}" srcOrd="1" destOrd="0" presId="urn:microsoft.com/office/officeart/2008/layout/LinedList"/>
    <dgm:cxn modelId="{B4C84D98-7035-4D2B-8623-B3AF05E46338}" type="presParOf" srcId="{748302AE-6FD3-433B-9FBF-6A049286CD6F}" destId="{3D30ED74-96F0-4314-BDEF-E7C3356B0202}" srcOrd="4" destOrd="0" presId="urn:microsoft.com/office/officeart/2008/layout/LinedList"/>
    <dgm:cxn modelId="{07B03AA6-E9D6-413E-8BA6-CCE5AAD6D061}" type="presParOf" srcId="{748302AE-6FD3-433B-9FBF-6A049286CD6F}" destId="{31A3DE30-C7DD-467A-8992-B2A64D9DA004}" srcOrd="5" destOrd="0" presId="urn:microsoft.com/office/officeart/2008/layout/LinedList"/>
    <dgm:cxn modelId="{AC17DC40-181D-4CD4-A56D-5AAB207A8A8B}" type="presParOf" srcId="{31A3DE30-C7DD-467A-8992-B2A64D9DA004}" destId="{2B1C7EAD-E276-4D2C-BB66-17FD516241B9}" srcOrd="0" destOrd="0" presId="urn:microsoft.com/office/officeart/2008/layout/LinedList"/>
    <dgm:cxn modelId="{B7CF7CD7-5FF4-45AF-88A6-10AF7573A96B}" type="presParOf" srcId="{31A3DE30-C7DD-467A-8992-B2A64D9DA004}" destId="{BF224EEF-3173-488A-AAD5-2DC218C6C1A8}" srcOrd="1" destOrd="0" presId="urn:microsoft.com/office/officeart/2008/layout/LinedList"/>
    <dgm:cxn modelId="{F3923957-61D3-410D-8941-A9D9507DEBC7}" type="presParOf" srcId="{748302AE-6FD3-433B-9FBF-6A049286CD6F}" destId="{729DE6DE-8527-4FF1-A7E7-CB98A686D0AA}" srcOrd="6" destOrd="0" presId="urn:microsoft.com/office/officeart/2008/layout/LinedList"/>
    <dgm:cxn modelId="{F8A15F2C-D5AD-4C52-BBF7-501D0CC95E18}" type="presParOf" srcId="{748302AE-6FD3-433B-9FBF-6A049286CD6F}" destId="{F67712F7-90AE-4137-9475-7A86B3D5EF4C}" srcOrd="7" destOrd="0" presId="urn:microsoft.com/office/officeart/2008/layout/LinedList"/>
    <dgm:cxn modelId="{9F12DB29-C32D-4851-9B35-5BA214478D1A}" type="presParOf" srcId="{F67712F7-90AE-4137-9475-7A86B3D5EF4C}" destId="{E7DFB70A-A756-4713-A413-8CAAC57D0ABE}" srcOrd="0" destOrd="0" presId="urn:microsoft.com/office/officeart/2008/layout/LinedList"/>
    <dgm:cxn modelId="{1C21187D-744D-42D5-A306-F202D515A098}" type="presParOf" srcId="{F67712F7-90AE-4137-9475-7A86B3D5EF4C}" destId="{BD48C38E-893F-4369-B1E9-199524243E1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9669E-8F73-404C-A967-AF0B5F36331E}">
      <dsp:nvSpPr>
        <dsp:cNvPr id="0" name=""/>
        <dsp:cNvSpPr/>
      </dsp:nvSpPr>
      <dsp:spPr>
        <a:xfrm>
          <a:off x="4979" y="928028"/>
          <a:ext cx="1835608" cy="249528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MX" sz="1100" kern="1200"/>
            <a:t>Hace casi 80 años, Gibbs et al. demostraron que habian cambios en el EEG y el nivel de excitación paciente con dosis crecientes de éter o fenobarbital. “Una aplicación práctica de estas observaciones podría ser el uso de electroencefalograma como una medida de la profundidad de la anestesia.”</a:t>
          </a:r>
          <a:endParaRPr lang="en-US" sz="1100" kern="1200"/>
        </a:p>
      </dsp:txBody>
      <dsp:txXfrm>
        <a:off x="4979" y="928028"/>
        <a:ext cx="1835608" cy="2495280"/>
      </dsp:txXfrm>
    </dsp:sp>
    <dsp:sp modelId="{75FF87BD-91B7-4925-B784-CDABA626357D}">
      <dsp:nvSpPr>
        <dsp:cNvPr id="0" name=""/>
        <dsp:cNvSpPr/>
      </dsp:nvSpPr>
      <dsp:spPr>
        <a:xfrm>
          <a:off x="1868867" y="2054169"/>
          <a:ext cx="275341" cy="243000"/>
        </a:xfrm>
        <a:prstGeom prst="rightArrow">
          <a:avLst>
            <a:gd name="adj1" fmla="val 50000"/>
            <a:gd name="adj2" fmla="val 50000"/>
          </a:avLst>
        </a:prstGeom>
        <a:solidFill>
          <a:schemeClr val="accent2">
            <a:hueOff val="805452"/>
            <a:satOff val="-2312"/>
            <a:lumOff val="-37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A92DCC-6310-4CD7-854A-727B52223CE0}">
      <dsp:nvSpPr>
        <dsp:cNvPr id="0" name=""/>
        <dsp:cNvSpPr/>
      </dsp:nvSpPr>
      <dsp:spPr>
        <a:xfrm>
          <a:off x="2172487" y="928028"/>
          <a:ext cx="1835608" cy="2495280"/>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MX" sz="1100" kern="1200"/>
            <a:t>Faulconer, 1949, progresión regular de los patrones de electroencefalograma correlacionada con la concentración de éter en la sangre arterial.</a:t>
          </a:r>
          <a:endParaRPr lang="en-US" sz="1100" kern="1200"/>
        </a:p>
      </dsp:txBody>
      <dsp:txXfrm>
        <a:off x="2172487" y="928028"/>
        <a:ext cx="1835608" cy="2495280"/>
      </dsp:txXfrm>
    </dsp:sp>
    <dsp:sp modelId="{F8313154-5FA4-4413-B541-D46106B6BBDE}">
      <dsp:nvSpPr>
        <dsp:cNvPr id="0" name=""/>
        <dsp:cNvSpPr/>
      </dsp:nvSpPr>
      <dsp:spPr>
        <a:xfrm>
          <a:off x="4036375" y="2054169"/>
          <a:ext cx="275341" cy="243000"/>
        </a:xfrm>
        <a:prstGeom prst="rightArrow">
          <a:avLst>
            <a:gd name="adj1" fmla="val 50000"/>
            <a:gd name="adj2" fmla="val 50000"/>
          </a:avLst>
        </a:prstGeom>
        <a:solidFill>
          <a:schemeClr val="accent2">
            <a:hueOff val="2416355"/>
            <a:satOff val="-6935"/>
            <a:lumOff val="-1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282BAC-A0F6-4C25-8026-0EEDB9375FD3}">
      <dsp:nvSpPr>
        <dsp:cNvPr id="0" name=""/>
        <dsp:cNvSpPr/>
      </dsp:nvSpPr>
      <dsp:spPr>
        <a:xfrm>
          <a:off x="4339995" y="928028"/>
          <a:ext cx="1835608" cy="2495280"/>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MX" sz="1100" kern="1200"/>
            <a:t>Bickford et al. introdujo la matriz espectral comprimida o espectrograma para mostrar la actividad electroencefalograma en pacientes bajo anestesia general (3D)</a:t>
          </a:r>
          <a:endParaRPr lang="en-US" sz="1100" kern="1200"/>
        </a:p>
      </dsp:txBody>
      <dsp:txXfrm>
        <a:off x="4339995" y="928028"/>
        <a:ext cx="1835608" cy="2495280"/>
      </dsp:txXfrm>
    </dsp:sp>
    <dsp:sp modelId="{701E25F2-4058-4486-9BAE-96F55E66DE27}">
      <dsp:nvSpPr>
        <dsp:cNvPr id="0" name=""/>
        <dsp:cNvSpPr/>
      </dsp:nvSpPr>
      <dsp:spPr>
        <a:xfrm>
          <a:off x="6203883" y="2054169"/>
          <a:ext cx="275341" cy="243000"/>
        </a:xfrm>
        <a:prstGeom prst="rightArrow">
          <a:avLst>
            <a:gd name="adj1" fmla="val 50000"/>
            <a:gd name="adj2" fmla="val 50000"/>
          </a:avLst>
        </a:prstGeom>
        <a:solidFill>
          <a:schemeClr val="accent2">
            <a:hueOff val="4027259"/>
            <a:satOff val="-11558"/>
            <a:lumOff val="-185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D91D84-1553-42D3-8BEF-6C52729E59EC}">
      <dsp:nvSpPr>
        <dsp:cNvPr id="0" name=""/>
        <dsp:cNvSpPr/>
      </dsp:nvSpPr>
      <dsp:spPr>
        <a:xfrm>
          <a:off x="6507503" y="928028"/>
          <a:ext cx="1835608" cy="2495280"/>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MX" sz="1100" kern="1200"/>
            <a:t>Fleming y Smith idean la densidad de matriz espectral, espectrograma en 2D, para el mismo propósito.</a:t>
          </a:r>
          <a:endParaRPr lang="en-US" sz="1100" kern="1200"/>
        </a:p>
      </dsp:txBody>
      <dsp:txXfrm>
        <a:off x="6507503" y="928028"/>
        <a:ext cx="1835608" cy="2495280"/>
      </dsp:txXfrm>
    </dsp:sp>
    <dsp:sp modelId="{A92AB8A6-8FE7-4688-86F5-1210C55EFA97}">
      <dsp:nvSpPr>
        <dsp:cNvPr id="0" name=""/>
        <dsp:cNvSpPr/>
      </dsp:nvSpPr>
      <dsp:spPr>
        <a:xfrm>
          <a:off x="8371391" y="2054169"/>
          <a:ext cx="275341" cy="243000"/>
        </a:xfrm>
        <a:prstGeom prst="rightArrow">
          <a:avLst>
            <a:gd name="adj1" fmla="val 50000"/>
            <a:gd name="adj2" fmla="val 50000"/>
          </a:avLst>
        </a:prstGeom>
        <a:solidFill>
          <a:schemeClr val="accent2">
            <a:hueOff val="5638162"/>
            <a:satOff val="-16181"/>
            <a:lumOff val="-2590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A6E766-4FC0-4936-B716-96FA0FB9C203}">
      <dsp:nvSpPr>
        <dsp:cNvPr id="0" name=""/>
        <dsp:cNvSpPr/>
      </dsp:nvSpPr>
      <dsp:spPr>
        <a:xfrm>
          <a:off x="8675011" y="928028"/>
          <a:ext cx="1835608" cy="2495280"/>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MX" sz="1100" kern="1200"/>
            <a:t>1990, la profundidad de la anestesia se ha rastreado utilizando índices calculados a partir del EEG.</a:t>
          </a:r>
          <a:endParaRPr lang="en-US" sz="1100" kern="1200"/>
        </a:p>
      </dsp:txBody>
      <dsp:txXfrm>
        <a:off x="8675011" y="928028"/>
        <a:ext cx="1835608" cy="24952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0C55C-8DDB-4787-994D-06CBF6FAFDCE}">
      <dsp:nvSpPr>
        <dsp:cNvPr id="0" name=""/>
        <dsp:cNvSpPr/>
      </dsp:nvSpPr>
      <dsp:spPr>
        <a:xfrm>
          <a:off x="0" y="528474"/>
          <a:ext cx="7559504" cy="126820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b="0" i="0" kern="1200"/>
            <a:t>Pulso pleural (lung pulse):  Producido por la vibración transmitida por el latido cardíaco hacia el pulmón, lo que provoca un movimiento breve, rítmico, a nivel de la línea pleural.</a:t>
          </a:r>
          <a:endParaRPr lang="en-US" sz="1800" kern="1200"/>
        </a:p>
      </dsp:txBody>
      <dsp:txXfrm>
        <a:off x="61909" y="590383"/>
        <a:ext cx="7435686" cy="1144388"/>
      </dsp:txXfrm>
    </dsp:sp>
    <dsp:sp modelId="{5E822B65-5045-441E-82D4-3E8D8175AC85}">
      <dsp:nvSpPr>
        <dsp:cNvPr id="0" name=""/>
        <dsp:cNvSpPr/>
      </dsp:nvSpPr>
      <dsp:spPr>
        <a:xfrm>
          <a:off x="0" y="1848521"/>
          <a:ext cx="7559504" cy="1268206"/>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b="0" i="0" kern="1200"/>
            <a:t>Derrame pleural: inmediatamente bajo la línea de pleura se observará un espacio anecoico de tamaño variable, bajo el cual se moverá el pulmón, el cual se visualizará con un parénquima de tamaño disminuido, de densidad tisular aumentada y broncogramas aéreos estáticos. </a:t>
          </a:r>
          <a:endParaRPr lang="en-US" sz="1800" kern="1200"/>
        </a:p>
      </dsp:txBody>
      <dsp:txXfrm>
        <a:off x="61909" y="1910430"/>
        <a:ext cx="7435686" cy="1144388"/>
      </dsp:txXfrm>
    </dsp:sp>
    <dsp:sp modelId="{E6E875CE-0FA4-46B1-970A-CFA9C862FCAF}">
      <dsp:nvSpPr>
        <dsp:cNvPr id="0" name=""/>
        <dsp:cNvSpPr/>
      </dsp:nvSpPr>
      <dsp:spPr>
        <a:xfrm>
          <a:off x="0" y="3168568"/>
          <a:ext cx="7559504" cy="1268206"/>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b="0" i="0" kern="1200"/>
            <a:t>Patrón de consolidación: Es un patrón de imagen de tejido (hepatización) y la presencia de broncograma dinámico </a:t>
          </a:r>
          <a:endParaRPr lang="en-US" sz="1800" kern="1200"/>
        </a:p>
      </dsp:txBody>
      <dsp:txXfrm>
        <a:off x="61909" y="3230477"/>
        <a:ext cx="7435686" cy="1144388"/>
      </dsp:txXfrm>
    </dsp:sp>
    <dsp:sp modelId="{CBBD0686-71BD-4F2E-A76B-B21B4757F3DD}">
      <dsp:nvSpPr>
        <dsp:cNvPr id="0" name=""/>
        <dsp:cNvSpPr/>
      </dsp:nvSpPr>
      <dsp:spPr>
        <a:xfrm>
          <a:off x="0" y="4488615"/>
          <a:ext cx="7559504" cy="1268206"/>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kern="1200"/>
            <a:t>P</a:t>
          </a:r>
          <a:r>
            <a:rPr lang="es-MX" sz="1800" b="0" i="0" kern="1200"/>
            <a:t>unto pleural (lung point): Consiste en un espacio intercostal en el cual el lung sliding aparece y desaparece en forma intermitente de acuerdo al movimiento respiratorio.</a:t>
          </a:r>
          <a:endParaRPr lang="en-US" sz="1800" kern="1200"/>
        </a:p>
      </dsp:txBody>
      <dsp:txXfrm>
        <a:off x="61909" y="4550524"/>
        <a:ext cx="7435686" cy="11443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6E9A8-3805-4372-95B0-22B3DC95AE37}">
      <dsp:nvSpPr>
        <dsp:cNvPr id="0" name=""/>
        <dsp:cNvSpPr/>
      </dsp:nvSpPr>
      <dsp:spPr>
        <a:xfrm>
          <a:off x="0" y="100253"/>
          <a:ext cx="10515600" cy="123069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MX" sz="2200" kern="1200"/>
            <a:t>E</a:t>
          </a:r>
          <a:r>
            <a:rPr lang="es-MX" sz="2200" b="0" i="0" kern="1200"/>
            <a:t>valuar la calidad y magnitud del contenido gástrico para determinar el riesgo de bronco-aspiración. </a:t>
          </a:r>
          <a:endParaRPr lang="en-US" sz="2200" kern="1200"/>
        </a:p>
      </dsp:txBody>
      <dsp:txXfrm>
        <a:off x="60077" y="160330"/>
        <a:ext cx="10395446" cy="1110539"/>
      </dsp:txXfrm>
    </dsp:sp>
    <dsp:sp modelId="{F34AFC79-03D9-4436-8066-A713B886B6DB}">
      <dsp:nvSpPr>
        <dsp:cNvPr id="0" name=""/>
        <dsp:cNvSpPr/>
      </dsp:nvSpPr>
      <dsp:spPr>
        <a:xfrm>
          <a:off x="0" y="1394307"/>
          <a:ext cx="10515600" cy="123069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MX" sz="2200" kern="1200"/>
            <a:t>T</a:t>
          </a:r>
          <a:r>
            <a:rPr lang="es-MX" sz="2200" b="0" i="0" kern="1200"/>
            <a:t>ransductor curvo, (lineal en pacientes muy delgados o en niños menores de 8 años). </a:t>
          </a:r>
          <a:endParaRPr lang="en-US" sz="2200" kern="1200"/>
        </a:p>
      </dsp:txBody>
      <dsp:txXfrm>
        <a:off x="60077" y="1454384"/>
        <a:ext cx="10395446" cy="1110539"/>
      </dsp:txXfrm>
    </dsp:sp>
    <dsp:sp modelId="{08E6F947-B687-4D8E-905B-B78E34DE6576}">
      <dsp:nvSpPr>
        <dsp:cNvPr id="0" name=""/>
        <dsp:cNvSpPr/>
      </dsp:nvSpPr>
      <dsp:spPr>
        <a:xfrm>
          <a:off x="0" y="2688361"/>
          <a:ext cx="10515600" cy="123069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MX" sz="2200" b="0" i="0" kern="1200"/>
            <a:t>Se aplica el transductor sobre el epigastrio en eje longitudinal, buscando como referencia el lóbulo hepático izquierdo, la aorta o la vena cava inferior, la arteria mesentérica superior y el páncreas, se examina el antro gástrico. </a:t>
          </a:r>
          <a:endParaRPr lang="en-US" sz="2200" kern="1200"/>
        </a:p>
      </dsp:txBody>
      <dsp:txXfrm>
        <a:off x="60077" y="2748438"/>
        <a:ext cx="10395446" cy="1110539"/>
      </dsp:txXfrm>
    </dsp:sp>
    <dsp:sp modelId="{1E0214D4-3BB9-4007-BF5A-C6242E069445}">
      <dsp:nvSpPr>
        <dsp:cNvPr id="0" name=""/>
        <dsp:cNvSpPr/>
      </dsp:nvSpPr>
      <dsp:spPr>
        <a:xfrm>
          <a:off x="0" y="3982415"/>
          <a:ext cx="10515600" cy="123069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MX" sz="2200" b="0" i="0" kern="1200" dirty="0"/>
            <a:t>Se examina el aspecto del antro gástrico para determinar si está vacío, si tiene contenido líquido (el que se puede cuantificar) o sólido, lo que se ve como una mezcla de ecos de distintas densidades. </a:t>
          </a:r>
          <a:endParaRPr lang="en-US" sz="2200" kern="1200" dirty="0"/>
        </a:p>
      </dsp:txBody>
      <dsp:txXfrm>
        <a:off x="60077" y="4042492"/>
        <a:ext cx="10395446" cy="11105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38435-39C2-42B9-97AD-136F54B03F4B}">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03D0E-3CAE-4C90-91BC-E53029FF4C40}">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4F397-50DD-452E-A577-CCB4D6BF4EE2}">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s-MX" sz="2300" b="0" i="0" kern="1200"/>
            <a:t>Kristensen y cols., estudiaron el uso de US para VA. </a:t>
          </a:r>
          <a:endParaRPr lang="en-US" sz="2300" kern="1200"/>
        </a:p>
      </dsp:txBody>
      <dsp:txXfrm>
        <a:off x="1437631" y="531"/>
        <a:ext cx="9077968" cy="1244702"/>
      </dsp:txXfrm>
    </dsp:sp>
    <dsp:sp modelId="{3937ABF7-9DE9-4FF3-B44B-5BA21DA9B9FD}">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E357-8CAB-4E15-8C4E-8AB9A94AB42F}">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E0A7A8-0512-4799-83A2-2BFA7138840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s-MX" sz="2300" b="0" i="0" kern="1200"/>
            <a:t>Es posible visualizar imágenes desde la base de la lengua hasta los anillos traqueales, el funcionamiento de las cuerdas vocales y las estructuras anatómicas adyacentes a la VA. </a:t>
          </a:r>
          <a:endParaRPr lang="en-US" sz="2300" kern="1200"/>
        </a:p>
      </dsp:txBody>
      <dsp:txXfrm>
        <a:off x="1437631" y="1556410"/>
        <a:ext cx="9077968" cy="1244702"/>
      </dsp:txXfrm>
    </dsp:sp>
    <dsp:sp modelId="{7FC5D57F-3C32-4CA9-B922-6E90D8BF82E8}">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AB6ABD-A3F7-4C55-B17F-5963B8A64BC0}">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970E34-C80C-4A69-B716-E99B61BFF317}">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s-MX" sz="2300" b="1" i="0" kern="1200"/>
            <a:t>Identificación de la membrana cricotiroídea como paso previo al manejo de la VA difícil. </a:t>
          </a:r>
          <a:endParaRPr lang="en-US" sz="2300" kern="1200"/>
        </a:p>
      </dsp:txBody>
      <dsp:txXfrm>
        <a:off x="1437631" y="3112289"/>
        <a:ext cx="9077968" cy="12447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535FD-2E08-4984-AA44-7164E7ED3232}">
      <dsp:nvSpPr>
        <dsp:cNvPr id="0" name=""/>
        <dsp:cNvSpPr/>
      </dsp:nvSpPr>
      <dsp:spPr>
        <a:xfrm>
          <a:off x="0" y="221923"/>
          <a:ext cx="7559504" cy="141716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kern="1200"/>
            <a:t>M</a:t>
          </a:r>
          <a:r>
            <a:rPr lang="es-MX" sz="2000" b="0" i="0" kern="1200"/>
            <a:t>étodo de evaluación no invasiva y precoz de hipertensión intracraneana </a:t>
          </a:r>
          <a:endParaRPr lang="en-US" sz="2000" kern="1200"/>
        </a:p>
      </dsp:txBody>
      <dsp:txXfrm>
        <a:off x="69180" y="291103"/>
        <a:ext cx="7421144" cy="1278802"/>
      </dsp:txXfrm>
    </dsp:sp>
    <dsp:sp modelId="{7CECB6C4-6BD7-4294-AF31-1D31C5624D40}">
      <dsp:nvSpPr>
        <dsp:cNvPr id="0" name=""/>
        <dsp:cNvSpPr/>
      </dsp:nvSpPr>
      <dsp:spPr>
        <a:xfrm>
          <a:off x="0" y="1696686"/>
          <a:ext cx="7559504" cy="1417162"/>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0" i="0" kern="1200"/>
            <a:t>La medición se realiza con un transductor lineal que se coloca sobre el párpado del paciente. NO hacer presión directa sobre el globo ocular para evitar que se presente desprendimiento de retina o incremento de la presión intraocular. </a:t>
          </a:r>
          <a:endParaRPr lang="en-US" sz="2000" kern="1200"/>
        </a:p>
      </dsp:txBody>
      <dsp:txXfrm>
        <a:off x="69180" y="1765866"/>
        <a:ext cx="7421144" cy="1278802"/>
      </dsp:txXfrm>
    </dsp:sp>
    <dsp:sp modelId="{4C3CC2C0-3378-47EC-A7EE-ACF99B7DA012}">
      <dsp:nvSpPr>
        <dsp:cNvPr id="0" name=""/>
        <dsp:cNvSpPr/>
      </dsp:nvSpPr>
      <dsp:spPr>
        <a:xfrm>
          <a:off x="0" y="3171448"/>
          <a:ext cx="7559504" cy="1417162"/>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0" i="0" kern="1200"/>
            <a:t>Se hace la búsqueda del nervio óptico; una vez encontrado, se realiza la primera medición en la unión de la retina y el NO, contándose 0.3 cm de forma transversal; subsecuentemente se traza una línea perpendicular y se hace la medición de la vaina. </a:t>
          </a:r>
          <a:endParaRPr lang="en-US" sz="2000" kern="1200"/>
        </a:p>
      </dsp:txBody>
      <dsp:txXfrm>
        <a:off x="69180" y="3240628"/>
        <a:ext cx="7421144" cy="1278802"/>
      </dsp:txXfrm>
    </dsp:sp>
    <dsp:sp modelId="{15022C7D-9364-4A5D-BA7D-E97593B740E4}">
      <dsp:nvSpPr>
        <dsp:cNvPr id="0" name=""/>
        <dsp:cNvSpPr/>
      </dsp:nvSpPr>
      <dsp:spPr>
        <a:xfrm>
          <a:off x="0" y="4646211"/>
          <a:ext cx="7559504" cy="1417162"/>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0" i="0" kern="1200"/>
            <a:t>sensibilidad y especificidad de 88 y 93%, respectivamente, tomando como punto de corte </a:t>
          </a:r>
          <a:r>
            <a:rPr lang="es-MX" sz="2000" b="1" i="0" kern="1200"/>
            <a:t>mayor o igual a 0.5 cm (5 mm), lo que se traduce como una PIC &gt; 20 mmHg</a:t>
          </a:r>
          <a:endParaRPr lang="en-US" sz="2000" kern="1200"/>
        </a:p>
      </dsp:txBody>
      <dsp:txXfrm>
        <a:off x="69180" y="4715391"/>
        <a:ext cx="7421144" cy="1278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2642D-FF0C-45DF-8022-63F8706ABC8B}">
      <dsp:nvSpPr>
        <dsp:cNvPr id="0" name=""/>
        <dsp:cNvSpPr/>
      </dsp:nvSpPr>
      <dsp:spPr>
        <a:xfrm>
          <a:off x="1044762" y="1471"/>
          <a:ext cx="3851455" cy="23108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t>A pesar de que los índices basados ​​en el electroencefalograma han estado en uso durante aproximadamente 20 años, hay varias razones por las que no forman parte de la práctica de la anestesiología estándar. </a:t>
          </a:r>
        </a:p>
      </dsp:txBody>
      <dsp:txXfrm>
        <a:off x="1112445" y="69154"/>
        <a:ext cx="3716089" cy="2175507"/>
      </dsp:txXfrm>
    </dsp:sp>
    <dsp:sp modelId="{52D44D7E-2BD8-40CE-B0AE-F1F485AC7025}">
      <dsp:nvSpPr>
        <dsp:cNvPr id="0" name=""/>
        <dsp:cNvSpPr/>
      </dsp:nvSpPr>
      <dsp:spPr>
        <a:xfrm>
          <a:off x="5235146" y="679327"/>
          <a:ext cx="816508" cy="9551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MX" sz="1500" kern="1200"/>
        </a:p>
      </dsp:txBody>
      <dsp:txXfrm>
        <a:off x="5235146" y="870359"/>
        <a:ext cx="571556" cy="573097"/>
      </dsp:txXfrm>
    </dsp:sp>
    <dsp:sp modelId="{12DCBD4E-FB8D-44F8-AD3C-395ECD21D2BF}">
      <dsp:nvSpPr>
        <dsp:cNvPr id="0" name=""/>
        <dsp:cNvSpPr/>
      </dsp:nvSpPr>
      <dsp:spPr>
        <a:xfrm>
          <a:off x="6436800" y="1471"/>
          <a:ext cx="3851455" cy="23108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t>Se han desarrollado a partir de cohortes de pacientes adultos, son </a:t>
          </a:r>
          <a:r>
            <a:rPr lang="es-MX" sz="1800" b="1" kern="1200"/>
            <a:t>menos fiables en poblaciones pediátricas</a:t>
          </a:r>
          <a:r>
            <a:rPr lang="es-MX" sz="1800" kern="1200"/>
            <a:t>. </a:t>
          </a:r>
          <a:endParaRPr lang="es-MX" sz="1800" kern="1200" dirty="0"/>
        </a:p>
      </dsp:txBody>
      <dsp:txXfrm>
        <a:off x="6504483" y="69154"/>
        <a:ext cx="3716089" cy="2175507"/>
      </dsp:txXfrm>
    </dsp:sp>
    <dsp:sp modelId="{558B60B1-A0A3-4A5B-B4BE-7F1757CDB354}">
      <dsp:nvSpPr>
        <dsp:cNvPr id="0" name=""/>
        <dsp:cNvSpPr/>
      </dsp:nvSpPr>
      <dsp:spPr>
        <a:xfrm rot="5400000">
          <a:off x="7954274" y="2581946"/>
          <a:ext cx="816508" cy="9551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MX" sz="1500" kern="1200"/>
        </a:p>
      </dsp:txBody>
      <dsp:txXfrm rot="-5400000">
        <a:off x="8075980" y="2651272"/>
        <a:ext cx="573097" cy="571556"/>
      </dsp:txXfrm>
    </dsp:sp>
    <dsp:sp modelId="{EB5313C3-D64D-4A11-BF45-2EE94FE358A9}">
      <dsp:nvSpPr>
        <dsp:cNvPr id="0" name=""/>
        <dsp:cNvSpPr/>
      </dsp:nvSpPr>
      <dsp:spPr>
        <a:xfrm>
          <a:off x="6436800" y="3852927"/>
          <a:ext cx="3851455" cy="23108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t>los índices no se relacionan directamente con la neurofisiología de un anestésico y su efecto en el cerebro, no pueden dar una imagen precisa de las respuestas del cerebro a las drogas.</a:t>
          </a:r>
          <a:endParaRPr lang="es-MX" sz="1800" kern="1200" dirty="0"/>
        </a:p>
      </dsp:txBody>
      <dsp:txXfrm>
        <a:off x="6504483" y="3920610"/>
        <a:ext cx="3716089" cy="2175507"/>
      </dsp:txXfrm>
    </dsp:sp>
    <dsp:sp modelId="{D1F80D53-EDB2-4F05-A1B0-010024843674}">
      <dsp:nvSpPr>
        <dsp:cNvPr id="0" name=""/>
        <dsp:cNvSpPr/>
      </dsp:nvSpPr>
      <dsp:spPr>
        <a:xfrm rot="10800000">
          <a:off x="5281363" y="4530783"/>
          <a:ext cx="816508" cy="9551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MX" sz="1500" kern="1200"/>
        </a:p>
      </dsp:txBody>
      <dsp:txXfrm rot="10800000">
        <a:off x="5526315" y="4721815"/>
        <a:ext cx="571556" cy="573097"/>
      </dsp:txXfrm>
    </dsp:sp>
    <dsp:sp modelId="{4D699EF6-95BA-4E51-A9D6-658FDC103197}">
      <dsp:nvSpPr>
        <dsp:cNvPr id="0" name=""/>
        <dsp:cNvSpPr/>
      </dsp:nvSpPr>
      <dsp:spPr>
        <a:xfrm>
          <a:off x="1044762" y="3852927"/>
          <a:ext cx="3851455" cy="23108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t>los indices suponen que el mismo valor del índice refleja el mismo nivel de inconsciencia para todos los anestésicos.</a:t>
          </a:r>
          <a:endParaRPr lang="es-MX" sz="1800" kern="1200" dirty="0"/>
        </a:p>
      </dsp:txBody>
      <dsp:txXfrm>
        <a:off x="1112445" y="3920610"/>
        <a:ext cx="3716089" cy="21755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C97DE-1A9D-4D40-B6C8-E6C517A21793}">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5F7B9-D3A3-427D-A12E-51094E64E5EC}">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8C9E55-3050-4F12-9D26-AA36E2216AE0}">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s-MX" sz="1600" kern="1200" dirty="0"/>
            <a:t>Técnica avanzada de procesamiento de señales que cuantifica las no linealidades cuadráticas y su desviación de la normalidad. Se realiza en la transformada de Fourier, la cual descompone cualquier señal en un conjunto de senoidales, sencillas que al sumarse reconstruyen la señal original</a:t>
          </a:r>
          <a:endParaRPr lang="en-US" sz="1600" kern="1200" dirty="0"/>
        </a:p>
      </dsp:txBody>
      <dsp:txXfrm>
        <a:off x="1058686" y="1808"/>
        <a:ext cx="9456913" cy="916611"/>
      </dsp:txXfrm>
    </dsp:sp>
    <dsp:sp modelId="{9A8CD7E3-D1FE-4246-857E-A1B2575817D2}">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D0C151-0E71-4CF5-9682-633C248E3845}">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B0BF45-F0DC-4E84-B067-F78DEDDC7BD4}">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s-MX" sz="1600" kern="1200" dirty="0"/>
            <a:t>El monitor adquiere las señales del EEG desde un sensor con forma de diadema que se coloca en la frente del paciente</a:t>
          </a:r>
          <a:endParaRPr lang="en-US" sz="1600" kern="1200" dirty="0"/>
        </a:p>
      </dsp:txBody>
      <dsp:txXfrm>
        <a:off x="1058686" y="1147573"/>
        <a:ext cx="9456913" cy="916611"/>
      </dsp:txXfrm>
    </dsp:sp>
    <dsp:sp modelId="{FAB54EEE-5A59-4FC2-9899-E980AE4DDAEF}">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B17D95-EFBF-4767-A139-09C861DF4522}">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113BEB-31B9-49B3-889A-9AB2D031EDE5}">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s-MX" sz="1600" b="1" kern="1200" dirty="0"/>
            <a:t>NECESARIO REMOVER LAS CÉLULAS MUERTAS DE LA PIEL PARA PERMITIR UNA BUENA CONDUCCIÓN ELÉCTRICA.</a:t>
          </a:r>
          <a:endParaRPr lang="en-US" sz="1600" kern="1200" dirty="0"/>
        </a:p>
      </dsp:txBody>
      <dsp:txXfrm>
        <a:off x="1058686" y="2293338"/>
        <a:ext cx="9456913" cy="916611"/>
      </dsp:txXfrm>
    </dsp:sp>
    <dsp:sp modelId="{3C84ADB8-012A-4B8D-B876-5522C42FD942}">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2BD95A-D91B-4997-A450-168307121226}">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BB46E0-4201-41A3-A63A-2E2307440DC3}">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s-MX" sz="1600" kern="1200" dirty="0"/>
            <a:t>El monitor BIS despliega como resultado un número del 0 al 100, donde los números más altos se consideran un estado de vigilia, y en 0 a la línea isoeléctrica del EEG</a:t>
          </a:r>
          <a:endParaRPr lang="en-US" sz="1600" kern="1200" dirty="0"/>
        </a:p>
      </dsp:txBody>
      <dsp:txXfrm>
        <a:off x="1058686" y="3439103"/>
        <a:ext cx="9456913" cy="9166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B342F-60C0-4BF9-9580-38EEEE36D6B3}">
      <dsp:nvSpPr>
        <dsp:cNvPr id="0" name=""/>
        <dsp:cNvSpPr/>
      </dsp:nvSpPr>
      <dsp:spPr>
        <a:xfrm>
          <a:off x="0" y="354898"/>
          <a:ext cx="7559504" cy="181817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MX" sz="2100" kern="1200"/>
            <a:t>Desarrollado por MonitorTechnik en Bad Bramstedt, Alemania y su escala se determina por letras que van desde la A representando la fase de vigilia hasta la F que representa un EEG con supresión de brotes a isoeléctrico, dividido en 14 fases intermedias: A, B0-2, C0-2, D0-2, E0,1, F0,1. </a:t>
          </a:r>
          <a:endParaRPr lang="en-US" sz="2100" kern="1200"/>
        </a:p>
      </dsp:txBody>
      <dsp:txXfrm>
        <a:off x="88756" y="443654"/>
        <a:ext cx="7381992" cy="1640667"/>
      </dsp:txXfrm>
    </dsp:sp>
    <dsp:sp modelId="{0F0CAB13-07F1-431F-91E8-2116479451A1}">
      <dsp:nvSpPr>
        <dsp:cNvPr id="0" name=""/>
        <dsp:cNvSpPr/>
      </dsp:nvSpPr>
      <dsp:spPr>
        <a:xfrm>
          <a:off x="0" y="2233558"/>
          <a:ext cx="7559504" cy="1818179"/>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MX" sz="2100" kern="1200"/>
            <a:t>Registra dos canales de EEG de los distintos hemisferios del cerebro y se comparan. </a:t>
          </a:r>
          <a:endParaRPr lang="en-US" sz="2100" kern="1200"/>
        </a:p>
      </dsp:txBody>
      <dsp:txXfrm>
        <a:off x="88756" y="2322314"/>
        <a:ext cx="7381992" cy="1640667"/>
      </dsp:txXfrm>
    </dsp:sp>
    <dsp:sp modelId="{A6A0492B-4711-4D84-BB91-C24FBDD3F5A0}">
      <dsp:nvSpPr>
        <dsp:cNvPr id="0" name=""/>
        <dsp:cNvSpPr/>
      </dsp:nvSpPr>
      <dsp:spPr>
        <a:xfrm>
          <a:off x="0" y="4112218"/>
          <a:ext cx="7559504" cy="181817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MX" sz="2100" kern="1200"/>
            <a:t>En 2004 se incorporó al software monitor Narcotrend un índice adimensional del 100 al 0 que se correlaciona con el índice biespectral del monitor BIS</a:t>
          </a:r>
          <a:endParaRPr lang="en-US" sz="2100" kern="1200"/>
        </a:p>
      </dsp:txBody>
      <dsp:txXfrm>
        <a:off x="88756" y="4200974"/>
        <a:ext cx="7381992" cy="1640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02C26-DE4C-41B2-8102-86F140B7B668}">
      <dsp:nvSpPr>
        <dsp:cNvPr id="0" name=""/>
        <dsp:cNvSpPr/>
      </dsp:nvSpPr>
      <dsp:spPr>
        <a:xfrm>
          <a:off x="0" y="767"/>
          <a:ext cx="11291455" cy="1796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A7D68-A6F9-4C82-817C-DCC5E3DCE3BE}">
      <dsp:nvSpPr>
        <dsp:cNvPr id="0" name=""/>
        <dsp:cNvSpPr/>
      </dsp:nvSpPr>
      <dsp:spPr>
        <a:xfrm>
          <a:off x="543499" y="405023"/>
          <a:ext cx="988181" cy="988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4446AF-7DD3-4C8D-B694-BB92BCA29313}">
      <dsp:nvSpPr>
        <dsp:cNvPr id="0" name=""/>
        <dsp:cNvSpPr/>
      </dsp:nvSpPr>
      <dsp:spPr>
        <a:xfrm>
          <a:off x="2075181" y="767"/>
          <a:ext cx="9216273" cy="1796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150" tIns="190150" rIns="190150" bIns="190150" numCol="1" spcCol="1270" anchor="ctr" anchorCtr="0">
          <a:noAutofit/>
        </a:bodyPr>
        <a:lstStyle/>
        <a:p>
          <a:pPr marL="0" lvl="0" indent="0" algn="l" defTabSz="1111250">
            <a:lnSpc>
              <a:spcPct val="100000"/>
            </a:lnSpc>
            <a:spcBef>
              <a:spcPct val="0"/>
            </a:spcBef>
            <a:spcAft>
              <a:spcPct val="35000"/>
            </a:spcAft>
            <a:buNone/>
          </a:pPr>
          <a:r>
            <a:rPr lang="es-MX" sz="2500" kern="1200" dirty="0"/>
            <a:t>Disponemos de métodos clínicos o instrumentales. </a:t>
          </a:r>
          <a:endParaRPr lang="en-US" sz="2500" kern="1200" dirty="0"/>
        </a:p>
      </dsp:txBody>
      <dsp:txXfrm>
        <a:off x="2075181" y="767"/>
        <a:ext cx="9216273" cy="1796693"/>
      </dsp:txXfrm>
    </dsp:sp>
    <dsp:sp modelId="{984A3AC2-5DD9-4C34-BB42-267D136CDEEE}">
      <dsp:nvSpPr>
        <dsp:cNvPr id="0" name=""/>
        <dsp:cNvSpPr/>
      </dsp:nvSpPr>
      <dsp:spPr>
        <a:xfrm>
          <a:off x="0" y="2246634"/>
          <a:ext cx="11291455" cy="1796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2B331-3D8D-4D61-B50D-19074262F631}">
      <dsp:nvSpPr>
        <dsp:cNvPr id="0" name=""/>
        <dsp:cNvSpPr/>
      </dsp:nvSpPr>
      <dsp:spPr>
        <a:xfrm>
          <a:off x="543499" y="2650890"/>
          <a:ext cx="988181" cy="988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B0CB73-7F7E-444B-BAEA-469F47564199}">
      <dsp:nvSpPr>
        <dsp:cNvPr id="0" name=""/>
        <dsp:cNvSpPr/>
      </dsp:nvSpPr>
      <dsp:spPr>
        <a:xfrm>
          <a:off x="2075181" y="2246634"/>
          <a:ext cx="9216273" cy="1796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150" tIns="190150" rIns="190150" bIns="190150" numCol="1" spcCol="1270" anchor="ctr" anchorCtr="0">
          <a:noAutofit/>
        </a:bodyPr>
        <a:lstStyle/>
        <a:p>
          <a:pPr marL="0" lvl="0" indent="0" algn="l" defTabSz="1111250">
            <a:lnSpc>
              <a:spcPct val="100000"/>
            </a:lnSpc>
            <a:spcBef>
              <a:spcPct val="0"/>
            </a:spcBef>
            <a:spcAft>
              <a:spcPct val="35000"/>
            </a:spcAft>
            <a:buNone/>
          </a:pPr>
          <a:r>
            <a:rPr lang="es-MX" sz="2500" kern="1200"/>
            <a:t>Detección visual de movimientos de los músculos o en la detección clínica o a través de la monitorización de los ventiladores, de esfuerzos inspiratorios.</a:t>
          </a:r>
          <a:endParaRPr lang="en-US" sz="2500" kern="1200"/>
        </a:p>
      </dsp:txBody>
      <dsp:txXfrm>
        <a:off x="2075181" y="2246634"/>
        <a:ext cx="9216273" cy="1796693"/>
      </dsp:txXfrm>
    </dsp:sp>
    <dsp:sp modelId="{7029EFA5-CF0C-49EB-BBFF-CF269D9A9025}">
      <dsp:nvSpPr>
        <dsp:cNvPr id="0" name=""/>
        <dsp:cNvSpPr/>
      </dsp:nvSpPr>
      <dsp:spPr>
        <a:xfrm>
          <a:off x="0" y="4492501"/>
          <a:ext cx="11291455" cy="1796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A1B1E5-60BC-45F5-B663-555DF2657B2B}">
      <dsp:nvSpPr>
        <dsp:cNvPr id="0" name=""/>
        <dsp:cNvSpPr/>
      </dsp:nvSpPr>
      <dsp:spPr>
        <a:xfrm>
          <a:off x="543499" y="4896757"/>
          <a:ext cx="988181" cy="9881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81A92-3A4C-4DEF-B2B1-9AD764384DD1}">
      <dsp:nvSpPr>
        <dsp:cNvPr id="0" name=""/>
        <dsp:cNvSpPr/>
      </dsp:nvSpPr>
      <dsp:spPr>
        <a:xfrm>
          <a:off x="2075181" y="4492501"/>
          <a:ext cx="9216273" cy="1796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150" tIns="190150" rIns="190150" bIns="190150" numCol="1" spcCol="1270" anchor="ctr" anchorCtr="0">
          <a:noAutofit/>
        </a:bodyPr>
        <a:lstStyle/>
        <a:p>
          <a:pPr marL="0" lvl="0" indent="0" algn="l" defTabSz="1111250">
            <a:lnSpc>
              <a:spcPct val="100000"/>
            </a:lnSpc>
            <a:spcBef>
              <a:spcPct val="0"/>
            </a:spcBef>
            <a:spcAft>
              <a:spcPct val="35000"/>
            </a:spcAft>
            <a:buNone/>
          </a:pPr>
          <a:r>
            <a:rPr lang="es-MX" sz="2500" kern="1200"/>
            <a:t>Estimulación eléctrica de un nervio motor periférico y en la detección subjetiva, ya sea visual o táctil, u objetiva de la respuesta contráctil del músculo inervad</a:t>
          </a:r>
          <a:endParaRPr lang="en-US" sz="2500" kern="1200"/>
        </a:p>
      </dsp:txBody>
      <dsp:txXfrm>
        <a:off x="2075181" y="4492501"/>
        <a:ext cx="9216273" cy="17966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52739-81C0-42BB-BF83-3ED6FBBE9C73}">
      <dsp:nvSpPr>
        <dsp:cNvPr id="0" name=""/>
        <dsp:cNvSpPr/>
      </dsp:nvSpPr>
      <dsp:spPr>
        <a:xfrm>
          <a:off x="0" y="364099"/>
          <a:ext cx="3644411" cy="218664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t>Consiste en la aplicación en 2 s (2 Hz) de 4 estímulos eléctricos supramáximos con un intervalo entre ellos de 0,5 s. </a:t>
          </a:r>
          <a:endParaRPr lang="en-US" sz="1800" kern="1200"/>
        </a:p>
      </dsp:txBody>
      <dsp:txXfrm>
        <a:off x="0" y="364099"/>
        <a:ext cx="3644411" cy="2186646"/>
      </dsp:txXfrm>
    </dsp:sp>
    <dsp:sp modelId="{78918D72-1A2D-440F-A303-7E6626EDB4D9}">
      <dsp:nvSpPr>
        <dsp:cNvPr id="0" name=""/>
        <dsp:cNvSpPr/>
      </dsp:nvSpPr>
      <dsp:spPr>
        <a:xfrm>
          <a:off x="4008852" y="364099"/>
          <a:ext cx="3644411" cy="2186646"/>
        </a:xfrm>
        <a:prstGeom prst="rect">
          <a:avLst/>
        </a:prstGeom>
        <a:solidFill>
          <a:schemeClr val="accent2">
            <a:hueOff val="1288723"/>
            <a:satOff val="-3699"/>
            <a:lumOff val="-592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t>En ausencia de bloqueo neuromuscular se obtienen 4 contracciones iguales en el músculo dependiente del nervio estimulado. </a:t>
          </a:r>
          <a:endParaRPr lang="en-US" sz="1800" kern="1200"/>
        </a:p>
      </dsp:txBody>
      <dsp:txXfrm>
        <a:off x="4008852" y="364099"/>
        <a:ext cx="3644411" cy="2186646"/>
      </dsp:txXfrm>
    </dsp:sp>
    <dsp:sp modelId="{4D2FCB03-C850-4F28-B24B-DB4DC924DC76}">
      <dsp:nvSpPr>
        <dsp:cNvPr id="0" name=""/>
        <dsp:cNvSpPr/>
      </dsp:nvSpPr>
      <dsp:spPr>
        <a:xfrm>
          <a:off x="8017704" y="364099"/>
          <a:ext cx="3644411" cy="2186646"/>
        </a:xfrm>
        <a:prstGeom prst="rect">
          <a:avLst/>
        </a:prstGeom>
        <a:solidFill>
          <a:schemeClr val="accent2">
            <a:hueOff val="2577445"/>
            <a:satOff val="-7397"/>
            <a:lumOff val="-1184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t>Durante el bloqueo neuromuscular con un BNM no despolarizante se produce un debilitamiento de la contracción con respuestas musculares decrecientes y, posteriormente, con la desaparición progresiva de cada una de ellas. </a:t>
          </a:r>
          <a:endParaRPr lang="en-US" sz="1800" kern="1200"/>
        </a:p>
      </dsp:txBody>
      <dsp:txXfrm>
        <a:off x="8017704" y="364099"/>
        <a:ext cx="3644411" cy="2186646"/>
      </dsp:txXfrm>
    </dsp:sp>
    <dsp:sp modelId="{AD5737DC-2115-4302-A7F9-E7750F389D11}">
      <dsp:nvSpPr>
        <dsp:cNvPr id="0" name=""/>
        <dsp:cNvSpPr/>
      </dsp:nvSpPr>
      <dsp:spPr>
        <a:xfrm>
          <a:off x="0" y="2915187"/>
          <a:ext cx="3644411" cy="2186646"/>
        </a:xfrm>
        <a:prstGeom prst="rect">
          <a:avLst/>
        </a:prstGeom>
        <a:solidFill>
          <a:schemeClr val="accent2">
            <a:hueOff val="3866169"/>
            <a:satOff val="-11096"/>
            <a:lumOff val="-1776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a:t>La intensidad y el número de respuestas obtenidas es inversamente proporcional a la profundidad del bloqueo neuromuscular. </a:t>
          </a:r>
          <a:endParaRPr lang="en-US" sz="1800" kern="1200"/>
        </a:p>
      </dsp:txBody>
      <dsp:txXfrm>
        <a:off x="0" y="2915187"/>
        <a:ext cx="3644411" cy="2186646"/>
      </dsp:txXfrm>
    </dsp:sp>
    <dsp:sp modelId="{B4A26773-BD61-41A4-8AFE-CBDF4274207D}">
      <dsp:nvSpPr>
        <dsp:cNvPr id="0" name=""/>
        <dsp:cNvSpPr/>
      </dsp:nvSpPr>
      <dsp:spPr>
        <a:xfrm>
          <a:off x="4008852" y="2915187"/>
          <a:ext cx="3644411" cy="2186646"/>
        </a:xfrm>
        <a:prstGeom prst="rect">
          <a:avLst/>
        </a:prstGeom>
        <a:solidFill>
          <a:schemeClr val="accent2">
            <a:hueOff val="5154891"/>
            <a:satOff val="-14794"/>
            <a:lumOff val="-2368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t>TOF-ratio: La relación entre la cuarta y la primera </a:t>
          </a:r>
          <a:endParaRPr lang="en-US" sz="1800" kern="1200"/>
        </a:p>
      </dsp:txBody>
      <dsp:txXfrm>
        <a:off x="4008852" y="2915187"/>
        <a:ext cx="3644411" cy="2186646"/>
      </dsp:txXfrm>
    </dsp:sp>
    <dsp:sp modelId="{0A958373-BE46-4904-A319-2301B884B25B}">
      <dsp:nvSpPr>
        <dsp:cNvPr id="0" name=""/>
        <dsp:cNvSpPr/>
      </dsp:nvSpPr>
      <dsp:spPr>
        <a:xfrm>
          <a:off x="8017704" y="2915187"/>
          <a:ext cx="3644411" cy="2186646"/>
        </a:xfrm>
        <a:prstGeom prst="rect">
          <a:avLst/>
        </a:prstGeom>
        <a:solidFill>
          <a:schemeClr val="accent2">
            <a:hueOff val="6443614"/>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t>La cuarta respuesta desaparece cuando la ocupación de los receptores nicotínicos es cercana al 75%, la tercera :80-85%, la segunda: 85-90% y no obtenemos ninguna cuando se han ocupado entre el 90 y el 100% de los receptores. </a:t>
          </a:r>
          <a:endParaRPr lang="en-US" sz="1800" kern="1200"/>
        </a:p>
      </dsp:txBody>
      <dsp:txXfrm>
        <a:off x="8017704" y="2915187"/>
        <a:ext cx="3644411" cy="21866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1AA44-C139-42D9-BD47-1B55F0C30717}">
      <dsp:nvSpPr>
        <dsp:cNvPr id="0" name=""/>
        <dsp:cNvSpPr/>
      </dsp:nvSpPr>
      <dsp:spPr>
        <a:xfrm>
          <a:off x="3396948" y="1300969"/>
          <a:ext cx="749041" cy="91440"/>
        </a:xfrm>
        <a:custGeom>
          <a:avLst/>
          <a:gdLst/>
          <a:ahLst/>
          <a:cxnLst/>
          <a:rect l="0" t="0" r="0" b="0"/>
          <a:pathLst>
            <a:path>
              <a:moveTo>
                <a:pt x="0" y="45720"/>
              </a:moveTo>
              <a:lnTo>
                <a:pt x="749041"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51978" y="1342791"/>
        <a:ext cx="38982" cy="7796"/>
      </dsp:txXfrm>
    </dsp:sp>
    <dsp:sp modelId="{0EBEF569-98D7-4E45-A42F-A574564DD374}">
      <dsp:nvSpPr>
        <dsp:cNvPr id="0" name=""/>
        <dsp:cNvSpPr/>
      </dsp:nvSpPr>
      <dsp:spPr>
        <a:xfrm>
          <a:off x="9004" y="329766"/>
          <a:ext cx="3389743" cy="203384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100" tIns="174351" rIns="166100" bIns="174351" numCol="1" spcCol="1270" anchor="ctr" anchorCtr="0">
          <a:noAutofit/>
        </a:bodyPr>
        <a:lstStyle/>
        <a:p>
          <a:pPr marL="0" lvl="0" indent="0" algn="ctr" defTabSz="666750">
            <a:lnSpc>
              <a:spcPct val="90000"/>
            </a:lnSpc>
            <a:spcBef>
              <a:spcPct val="0"/>
            </a:spcBef>
            <a:spcAft>
              <a:spcPct val="35000"/>
            </a:spcAft>
            <a:buNone/>
          </a:pPr>
          <a:r>
            <a:rPr lang="es-MX" sz="1500" kern="1200" dirty="0"/>
            <a:t>Aplicación repetida de estímulos simples de 1 Hz, 3 segundos después de un estímulo tetánico (50 Hz). Está basado en la facilitación de la transmisión neuromuscular una vez aplicado un estímulo tetánico de gran intensidad. </a:t>
          </a:r>
          <a:endParaRPr lang="en-US" sz="1500" kern="1200" dirty="0"/>
        </a:p>
      </dsp:txBody>
      <dsp:txXfrm>
        <a:off x="9004" y="329766"/>
        <a:ext cx="3389743" cy="2033846"/>
      </dsp:txXfrm>
    </dsp:sp>
    <dsp:sp modelId="{5661585A-CE82-4856-BE46-6360963665A2}">
      <dsp:nvSpPr>
        <dsp:cNvPr id="0" name=""/>
        <dsp:cNvSpPr/>
      </dsp:nvSpPr>
      <dsp:spPr>
        <a:xfrm>
          <a:off x="7566333" y="1300969"/>
          <a:ext cx="749041" cy="91440"/>
        </a:xfrm>
        <a:custGeom>
          <a:avLst/>
          <a:gdLst/>
          <a:ahLst/>
          <a:cxnLst/>
          <a:rect l="0" t="0" r="0" b="0"/>
          <a:pathLst>
            <a:path>
              <a:moveTo>
                <a:pt x="0" y="45720"/>
              </a:moveTo>
              <a:lnTo>
                <a:pt x="749041" y="45720"/>
              </a:lnTo>
            </a:path>
          </a:pathLst>
        </a:custGeom>
        <a:noFill/>
        <a:ln w="12700" cap="flat" cmpd="sng" algn="ctr">
          <a:solidFill>
            <a:schemeClr val="accent2">
              <a:hueOff val="1610903"/>
              <a:satOff val="-4623"/>
              <a:lumOff val="-74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21362" y="1342791"/>
        <a:ext cx="38982" cy="7796"/>
      </dsp:txXfrm>
    </dsp:sp>
    <dsp:sp modelId="{B5A8E9C8-29D1-4741-BC07-3E1878964D2D}">
      <dsp:nvSpPr>
        <dsp:cNvPr id="0" name=""/>
        <dsp:cNvSpPr/>
      </dsp:nvSpPr>
      <dsp:spPr>
        <a:xfrm>
          <a:off x="4178389" y="329766"/>
          <a:ext cx="3389743" cy="2033846"/>
        </a:xfrm>
        <a:prstGeom prst="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100" tIns="174351" rIns="166100" bIns="174351" numCol="1" spcCol="1270" anchor="ctr" anchorCtr="0">
          <a:noAutofit/>
        </a:bodyPr>
        <a:lstStyle/>
        <a:p>
          <a:pPr marL="0" lvl="0" indent="0" algn="ctr" defTabSz="666750">
            <a:lnSpc>
              <a:spcPct val="90000"/>
            </a:lnSpc>
            <a:spcBef>
              <a:spcPct val="0"/>
            </a:spcBef>
            <a:spcAft>
              <a:spcPct val="35000"/>
            </a:spcAft>
            <a:buNone/>
          </a:pPr>
          <a:r>
            <a:rPr lang="es-MX" sz="1500" b="1" kern="1200"/>
            <a:t>Este estímulo no puede ser repetido en al menos 5-6 minutos. </a:t>
          </a:r>
          <a:endParaRPr lang="en-US" sz="1500" kern="1200"/>
        </a:p>
      </dsp:txBody>
      <dsp:txXfrm>
        <a:off x="4178389" y="329766"/>
        <a:ext cx="3389743" cy="2033846"/>
      </dsp:txXfrm>
    </dsp:sp>
    <dsp:sp modelId="{BADEED29-9C98-48AE-8B59-03EA22851D77}">
      <dsp:nvSpPr>
        <dsp:cNvPr id="0" name=""/>
        <dsp:cNvSpPr/>
      </dsp:nvSpPr>
      <dsp:spPr>
        <a:xfrm>
          <a:off x="1703876" y="2361812"/>
          <a:ext cx="8338769" cy="749041"/>
        </a:xfrm>
        <a:custGeom>
          <a:avLst/>
          <a:gdLst/>
          <a:ahLst/>
          <a:cxnLst/>
          <a:rect l="0" t="0" r="0" b="0"/>
          <a:pathLst>
            <a:path>
              <a:moveTo>
                <a:pt x="8338769" y="0"/>
              </a:moveTo>
              <a:lnTo>
                <a:pt x="8338769" y="391620"/>
              </a:lnTo>
              <a:lnTo>
                <a:pt x="0" y="391620"/>
              </a:lnTo>
              <a:lnTo>
                <a:pt x="0" y="749041"/>
              </a:lnTo>
            </a:path>
          </a:pathLst>
        </a:custGeom>
        <a:noFill/>
        <a:ln w="12700" cap="flat" cmpd="sng" algn="ctr">
          <a:solidFill>
            <a:schemeClr val="accent2">
              <a:hueOff val="3221807"/>
              <a:satOff val="-9246"/>
              <a:lumOff val="-148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63883" y="2732435"/>
        <a:ext cx="418756" cy="7796"/>
      </dsp:txXfrm>
    </dsp:sp>
    <dsp:sp modelId="{4CBC7313-FDFF-4AA0-92C9-459243EA3488}">
      <dsp:nvSpPr>
        <dsp:cNvPr id="0" name=""/>
        <dsp:cNvSpPr/>
      </dsp:nvSpPr>
      <dsp:spPr>
        <a:xfrm>
          <a:off x="8347774" y="329766"/>
          <a:ext cx="3389743" cy="2033846"/>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100" tIns="174351" rIns="166100" bIns="174351" numCol="1" spcCol="1270" anchor="ctr" anchorCtr="0">
          <a:noAutofit/>
        </a:bodyPr>
        <a:lstStyle/>
        <a:p>
          <a:pPr marL="0" lvl="0" indent="0" algn="ctr" defTabSz="666750">
            <a:lnSpc>
              <a:spcPct val="90000"/>
            </a:lnSpc>
            <a:spcBef>
              <a:spcPct val="0"/>
            </a:spcBef>
            <a:spcAft>
              <a:spcPct val="35000"/>
            </a:spcAft>
            <a:buNone/>
          </a:pPr>
          <a:r>
            <a:rPr lang="es-MX" sz="1500" b="1" kern="1200"/>
            <a:t>Método de elección para discriminar mejor el grado de profundidad de bloqueo cuando no existen respuestas al TOF</a:t>
          </a:r>
          <a:r>
            <a:rPr lang="es-MX" sz="1500" kern="1200"/>
            <a:t>. </a:t>
          </a:r>
          <a:endParaRPr lang="en-US" sz="1500" kern="1200"/>
        </a:p>
      </dsp:txBody>
      <dsp:txXfrm>
        <a:off x="8347774" y="329766"/>
        <a:ext cx="3389743" cy="2033846"/>
      </dsp:txXfrm>
    </dsp:sp>
    <dsp:sp modelId="{4309A966-F916-4607-B394-AC6CE41D6628}">
      <dsp:nvSpPr>
        <dsp:cNvPr id="0" name=""/>
        <dsp:cNvSpPr/>
      </dsp:nvSpPr>
      <dsp:spPr>
        <a:xfrm>
          <a:off x="3396948" y="4114457"/>
          <a:ext cx="749041" cy="91440"/>
        </a:xfrm>
        <a:custGeom>
          <a:avLst/>
          <a:gdLst/>
          <a:ahLst/>
          <a:cxnLst/>
          <a:rect l="0" t="0" r="0" b="0"/>
          <a:pathLst>
            <a:path>
              <a:moveTo>
                <a:pt x="0" y="45720"/>
              </a:moveTo>
              <a:lnTo>
                <a:pt x="749041" y="45720"/>
              </a:lnTo>
            </a:path>
          </a:pathLst>
        </a:custGeom>
        <a:noFill/>
        <a:ln w="12700" cap="flat" cmpd="sng" algn="ctr">
          <a:solidFill>
            <a:schemeClr val="accent2">
              <a:hueOff val="4832710"/>
              <a:satOff val="-13870"/>
              <a:lumOff val="-222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51978" y="4156278"/>
        <a:ext cx="38982" cy="7796"/>
      </dsp:txXfrm>
    </dsp:sp>
    <dsp:sp modelId="{A2623DB2-D9EA-4730-82E8-EE4FD56C015D}">
      <dsp:nvSpPr>
        <dsp:cNvPr id="0" name=""/>
        <dsp:cNvSpPr/>
      </dsp:nvSpPr>
      <dsp:spPr>
        <a:xfrm>
          <a:off x="9004" y="3143254"/>
          <a:ext cx="3389743" cy="2033846"/>
        </a:xfrm>
        <a:prstGeom prst="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100" tIns="174351" rIns="166100" bIns="174351" numCol="1" spcCol="1270" anchor="ctr" anchorCtr="0">
          <a:noAutofit/>
        </a:bodyPr>
        <a:lstStyle/>
        <a:p>
          <a:pPr marL="0" lvl="0" indent="0" algn="ctr" defTabSz="666750">
            <a:lnSpc>
              <a:spcPct val="90000"/>
            </a:lnSpc>
            <a:spcBef>
              <a:spcPct val="0"/>
            </a:spcBef>
            <a:spcAft>
              <a:spcPct val="35000"/>
            </a:spcAft>
            <a:buNone/>
          </a:pPr>
          <a:r>
            <a:rPr lang="es-MX" sz="1500" kern="1200"/>
            <a:t>A mayor número menor intensidad del bloqueo profundo. </a:t>
          </a:r>
          <a:endParaRPr lang="en-US" sz="1500" kern="1200"/>
        </a:p>
      </dsp:txBody>
      <dsp:txXfrm>
        <a:off x="9004" y="3143254"/>
        <a:ext cx="3389743" cy="2033846"/>
      </dsp:txXfrm>
    </dsp:sp>
    <dsp:sp modelId="{77F25863-5BD1-4988-A89D-EF51DD121133}">
      <dsp:nvSpPr>
        <dsp:cNvPr id="0" name=""/>
        <dsp:cNvSpPr/>
      </dsp:nvSpPr>
      <dsp:spPr>
        <a:xfrm>
          <a:off x="7566333" y="4114457"/>
          <a:ext cx="749041" cy="91440"/>
        </a:xfrm>
        <a:custGeom>
          <a:avLst/>
          <a:gdLst/>
          <a:ahLst/>
          <a:cxnLst/>
          <a:rect l="0" t="0" r="0" b="0"/>
          <a:pathLst>
            <a:path>
              <a:moveTo>
                <a:pt x="0" y="45720"/>
              </a:moveTo>
              <a:lnTo>
                <a:pt x="749041"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21362" y="4156278"/>
        <a:ext cx="38982" cy="7796"/>
      </dsp:txXfrm>
    </dsp:sp>
    <dsp:sp modelId="{783C66C6-CD8F-4D29-BEC6-173661F7458C}">
      <dsp:nvSpPr>
        <dsp:cNvPr id="0" name=""/>
        <dsp:cNvSpPr/>
      </dsp:nvSpPr>
      <dsp:spPr>
        <a:xfrm>
          <a:off x="4178389" y="3143254"/>
          <a:ext cx="3389743" cy="2033846"/>
        </a:xfrm>
        <a:prstGeom prst="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100" tIns="174351" rIns="166100" bIns="174351" numCol="1" spcCol="1270" anchor="ctr" anchorCtr="0">
          <a:noAutofit/>
        </a:bodyPr>
        <a:lstStyle/>
        <a:p>
          <a:pPr marL="0" lvl="0" indent="0" algn="ctr" defTabSz="666750">
            <a:lnSpc>
              <a:spcPct val="90000"/>
            </a:lnSpc>
            <a:spcBef>
              <a:spcPct val="0"/>
            </a:spcBef>
            <a:spcAft>
              <a:spcPct val="35000"/>
            </a:spcAft>
            <a:buNone/>
          </a:pPr>
          <a:r>
            <a:rPr lang="es-MX" sz="1500" kern="1200"/>
            <a:t>Cuando se obtiene un PTC de 2: TOF entre 25-30 minutos después</a:t>
          </a:r>
          <a:endParaRPr lang="en-US" sz="1500" kern="1200"/>
        </a:p>
      </dsp:txBody>
      <dsp:txXfrm>
        <a:off x="4178389" y="3143254"/>
        <a:ext cx="3389743" cy="2033846"/>
      </dsp:txXfrm>
    </dsp:sp>
    <dsp:sp modelId="{C9738DE0-A846-4DB4-A807-05ECAFF47470}">
      <dsp:nvSpPr>
        <dsp:cNvPr id="0" name=""/>
        <dsp:cNvSpPr/>
      </dsp:nvSpPr>
      <dsp:spPr>
        <a:xfrm>
          <a:off x="8347774" y="3143254"/>
          <a:ext cx="3389743" cy="2033846"/>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100" tIns="174351" rIns="166100" bIns="174351" numCol="1" spcCol="1270" anchor="ctr" anchorCtr="0">
          <a:noAutofit/>
        </a:bodyPr>
        <a:lstStyle/>
        <a:p>
          <a:pPr marL="0" lvl="0" indent="0" algn="ctr" defTabSz="666750">
            <a:lnSpc>
              <a:spcPct val="90000"/>
            </a:lnSpc>
            <a:spcBef>
              <a:spcPct val="0"/>
            </a:spcBef>
            <a:spcAft>
              <a:spcPct val="35000"/>
            </a:spcAft>
            <a:buNone/>
          </a:pPr>
          <a:r>
            <a:rPr lang="es-MX" sz="1500" kern="1200"/>
            <a:t>PTC de 6: TOF entre 5 y 10 minutos después. </a:t>
          </a:r>
          <a:endParaRPr lang="en-US" sz="1500" kern="1200"/>
        </a:p>
      </dsp:txBody>
      <dsp:txXfrm>
        <a:off x="8347774" y="3143254"/>
        <a:ext cx="3389743" cy="20338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D186B-14BB-4062-80C4-585B25EE4618}">
      <dsp:nvSpPr>
        <dsp:cNvPr id="0" name=""/>
        <dsp:cNvSpPr/>
      </dsp:nvSpPr>
      <dsp:spPr>
        <a:xfrm>
          <a:off x="0" y="45815"/>
          <a:ext cx="11499165" cy="170059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MX" sz="2400" kern="1200"/>
            <a:t>Consiste en la aplicación de dos estimulaciones cortas tetánicas de 50 Hz separadas en 750 ms. Cada ráfaga se compone de 3 pulsos (DBS 3,3)</a:t>
          </a:r>
          <a:endParaRPr lang="en-US" sz="2400" kern="1200"/>
        </a:p>
      </dsp:txBody>
      <dsp:txXfrm>
        <a:off x="83016" y="128831"/>
        <a:ext cx="11333133" cy="1534563"/>
      </dsp:txXfrm>
    </dsp:sp>
    <dsp:sp modelId="{BA7E6D12-1E56-4B74-AEB4-FB860791C883}">
      <dsp:nvSpPr>
        <dsp:cNvPr id="0" name=""/>
        <dsp:cNvSpPr/>
      </dsp:nvSpPr>
      <dsp:spPr>
        <a:xfrm>
          <a:off x="0" y="1815530"/>
          <a:ext cx="11499165" cy="170059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MX" sz="2400" kern="1200"/>
            <a:t>Esta estimulación induce una respuesta de mayor magnitud que la del TOF </a:t>
          </a:r>
          <a:r>
            <a:rPr lang="es-MX" sz="2400" kern="1200">
              <a:sym typeface="Wingdings" panose="05000000000000000000" pitchFamily="2" charset="2"/>
            </a:rPr>
            <a:t></a:t>
          </a:r>
          <a:r>
            <a:rPr lang="es-MX" sz="2400" kern="1200"/>
            <a:t> valorar si existe efecto residual de los bloqueantes administrados. </a:t>
          </a:r>
          <a:endParaRPr lang="en-US" sz="2400" kern="1200"/>
        </a:p>
      </dsp:txBody>
      <dsp:txXfrm>
        <a:off x="83016" y="1898546"/>
        <a:ext cx="11333133" cy="1534563"/>
      </dsp:txXfrm>
    </dsp:sp>
    <dsp:sp modelId="{09DB0282-FAA8-47E9-8773-22176CA0EE15}">
      <dsp:nvSpPr>
        <dsp:cNvPr id="0" name=""/>
        <dsp:cNvSpPr/>
      </dsp:nvSpPr>
      <dsp:spPr>
        <a:xfrm>
          <a:off x="0" y="3585245"/>
          <a:ext cx="11499165" cy="170059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MX" sz="2400" kern="1200"/>
            <a:t>La detección subjetiva, ya sea visual o táctil, de diferente intensidad de contracción en la segunda respuesta implica un efecto residual del BNM; la obtención de las 2 respuestas con una misma intensidad supone, en el 80% de los casos, que la relación TOF es mayor de 0,6</a:t>
          </a:r>
          <a:endParaRPr lang="en-US" sz="2400" kern="1200"/>
        </a:p>
      </dsp:txBody>
      <dsp:txXfrm>
        <a:off x="83016" y="3668261"/>
        <a:ext cx="11333133" cy="1534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D9767-366F-4762-9D50-EE205DF97C55}">
      <dsp:nvSpPr>
        <dsp:cNvPr id="0" name=""/>
        <dsp:cNvSpPr/>
      </dsp:nvSpPr>
      <dsp:spPr>
        <a:xfrm>
          <a:off x="0" y="0"/>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C4C51D-E96C-4FD4-B821-1F16F4682A33}">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MX" sz="2000" kern="1200"/>
            <a:t>Es difícil reproducir en los niños los test clínicos estándares para la población adulta, una vez que, para su ejecución, existe la necesidad de un cierto grado de colaboración. </a:t>
          </a:r>
          <a:endParaRPr lang="en-US" sz="2000" kern="1200"/>
        </a:p>
      </dsp:txBody>
      <dsp:txXfrm>
        <a:off x="0" y="0"/>
        <a:ext cx="10515600" cy="1087834"/>
      </dsp:txXfrm>
    </dsp:sp>
    <dsp:sp modelId="{A2DB5D69-A8BB-409A-B4E2-6269BE37BD06}">
      <dsp:nvSpPr>
        <dsp:cNvPr id="0" name=""/>
        <dsp:cNvSpPr/>
      </dsp:nvSpPr>
      <dsp:spPr>
        <a:xfrm>
          <a:off x="0" y="108783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6093E6-CE32-4A78-9DCD-E4A7BDDB82E3}">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MX" sz="2000" kern="1200"/>
            <a:t>La estimulación del nervio periférico puede ser </a:t>
          </a:r>
          <a:r>
            <a:rPr lang="es-MX" sz="2000" b="1" kern="1200"/>
            <a:t>dolorosa, y no ser tolerada </a:t>
          </a:r>
          <a:r>
            <a:rPr lang="es-MX" sz="2000" kern="1200"/>
            <a:t>por el paciente que está despierto. </a:t>
          </a:r>
          <a:endParaRPr lang="en-US" sz="2000" kern="1200"/>
        </a:p>
      </dsp:txBody>
      <dsp:txXfrm>
        <a:off x="0" y="1087834"/>
        <a:ext cx="10515600" cy="1087834"/>
      </dsp:txXfrm>
    </dsp:sp>
    <dsp:sp modelId="{3D30ED74-96F0-4314-BDEF-E7C3356B0202}">
      <dsp:nvSpPr>
        <dsp:cNvPr id="0" name=""/>
        <dsp:cNvSpPr/>
      </dsp:nvSpPr>
      <dsp:spPr>
        <a:xfrm>
          <a:off x="0" y="2175669"/>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1C7EAD-E276-4D2C-BB66-17FD516241B9}">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MX" sz="2000" kern="1200"/>
            <a:t>Además, para que la medida registrada a través de la aceleromiografía sea precisa, el paciente no debe ofrecer resistencia a la contracción evocada. </a:t>
          </a:r>
          <a:endParaRPr lang="en-US" sz="2000" kern="1200"/>
        </a:p>
      </dsp:txBody>
      <dsp:txXfrm>
        <a:off x="0" y="2175669"/>
        <a:ext cx="10515600" cy="1087834"/>
      </dsp:txXfrm>
    </dsp:sp>
    <dsp:sp modelId="{729DE6DE-8527-4FF1-A7E7-CB98A686D0AA}">
      <dsp:nvSpPr>
        <dsp:cNvPr id="0" name=""/>
        <dsp:cNvSpPr/>
      </dsp:nvSpPr>
      <dsp:spPr>
        <a:xfrm>
          <a:off x="0" y="3263503"/>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FB70A-A756-4713-A413-8CAAC57D0ABE}">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MX" sz="2000" kern="1200"/>
            <a:t>Alteraciones como el cansancio, que se observa en la monitorización de niños con menos de 12 semanas cuando están sometidos a la estimulación tetánica, </a:t>
          </a:r>
          <a:r>
            <a:rPr lang="es-MX" sz="2000" b="1" kern="1200"/>
            <a:t>incluso sin el BNMA</a:t>
          </a:r>
          <a:r>
            <a:rPr lang="es-MX" sz="2000" kern="1200"/>
            <a:t>, y el p</a:t>
          </a:r>
          <a:r>
            <a:rPr lang="es-MX" sz="2000" b="1" kern="1200"/>
            <a:t>rolongamiento de la duración del bloqueo inducido por el BNMA en esa franja etaria.</a:t>
          </a:r>
          <a:endParaRPr lang="en-US" sz="2000" kern="1200"/>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38C68-31F4-D697-EA6B-DDF6355DD73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058BE83-E234-6446-20D9-6FC0AA43E8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FB9CD00-262E-0A13-CD08-2FA59131855C}"/>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5" name="Marcador de pie de página 4">
            <a:extLst>
              <a:ext uri="{FF2B5EF4-FFF2-40B4-BE49-F238E27FC236}">
                <a16:creationId xmlns:a16="http://schemas.microsoft.com/office/drawing/2014/main" id="{47F2B931-E751-22F6-BE90-493112AA3FA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D3DD906-B7B3-26E4-F8FB-6E7F62E735C0}"/>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181867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8D8B9-E495-6812-8753-D9B551C2313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1AD360A-AB39-91AC-65AF-2021C4F98E3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FA89036-F47B-B86E-595C-2B35C8BACD58}"/>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5" name="Marcador de pie de página 4">
            <a:extLst>
              <a:ext uri="{FF2B5EF4-FFF2-40B4-BE49-F238E27FC236}">
                <a16:creationId xmlns:a16="http://schemas.microsoft.com/office/drawing/2014/main" id="{12DAA1AC-4DA3-9326-F0F8-AB87864B6DC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E79AA4-1665-D39B-1E90-22115395FADF}"/>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276559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BF89211-0C5D-B752-0003-B058C569269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5C21BBA2-96DF-9B0E-9ADA-7B5F45464D4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D9E3BC1-8313-B3C5-678B-6929059B7BE1}"/>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5" name="Marcador de pie de página 4">
            <a:extLst>
              <a:ext uri="{FF2B5EF4-FFF2-40B4-BE49-F238E27FC236}">
                <a16:creationId xmlns:a16="http://schemas.microsoft.com/office/drawing/2014/main" id="{C7C04267-D610-6BB1-D570-3BB3CBCD710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4267C2C-E649-7483-2E0F-B72F0013B9FB}"/>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68436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1B43C9-C4C8-5070-BAB9-15BAA159D6C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F47AB39-4C00-4F64-BDAF-ADED1A5578D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AC9FE1A-3523-3D5E-A415-39A6838DC9EB}"/>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5" name="Marcador de pie de página 4">
            <a:extLst>
              <a:ext uri="{FF2B5EF4-FFF2-40B4-BE49-F238E27FC236}">
                <a16:creationId xmlns:a16="http://schemas.microsoft.com/office/drawing/2014/main" id="{602139E6-E036-414B-CE83-9597BABC24F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A5B081D-4355-9F80-9DCA-DD76208D8EE9}"/>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382325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96DE2-C28E-BC5E-BEFE-9B006BD5500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7179426-6A0E-94E9-E27F-A06EAD4049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12A1FFE-6D81-4BD2-414D-D876CE0A3747}"/>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5" name="Marcador de pie de página 4">
            <a:extLst>
              <a:ext uri="{FF2B5EF4-FFF2-40B4-BE49-F238E27FC236}">
                <a16:creationId xmlns:a16="http://schemas.microsoft.com/office/drawing/2014/main" id="{8A486588-1829-7123-BE0D-7D7535EFF23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94BA256-6E97-96EC-8544-FA2C9AD3904E}"/>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966594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781C2-2C26-514F-C51E-165FE2C61EC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7E5E82A-82D7-E183-E1AF-9913BBAA652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83D9466B-78BC-2D4E-F9D3-5FA4BE81D29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36AF343A-3CBD-EB79-D1A6-392FFD8875A6}"/>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6" name="Marcador de pie de página 5">
            <a:extLst>
              <a:ext uri="{FF2B5EF4-FFF2-40B4-BE49-F238E27FC236}">
                <a16:creationId xmlns:a16="http://schemas.microsoft.com/office/drawing/2014/main" id="{E4A426DD-7409-CCA1-B76A-6D1F5F5602F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EEF6977-F5E9-AFD7-CAF4-FA9A1F080C60}"/>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769775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5CC1A2-D1F1-3C51-0F65-AC27FF7071E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4C6022D-5223-3C44-48D5-ACF2B6807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B6FC38F-4600-5B73-228B-223B1612C08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56B23BC8-288D-498E-74DB-B7247FE348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1EB86BC-B579-1C8B-BCD5-06D96AF6E6F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73EB5A61-9064-45A9-D9D7-D185A84C0404}"/>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8" name="Marcador de pie de página 7">
            <a:extLst>
              <a:ext uri="{FF2B5EF4-FFF2-40B4-BE49-F238E27FC236}">
                <a16:creationId xmlns:a16="http://schemas.microsoft.com/office/drawing/2014/main" id="{B556D261-CD7B-4B72-7017-B0EA7574B03C}"/>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7F8C7319-0757-4407-AC1C-F24FA2963520}"/>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1481394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F8C18D-988E-243A-F3F5-7CAECA471B1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E8757A2F-8B6B-0E83-07F8-6E6FE94D0E24}"/>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4" name="Marcador de pie de página 3">
            <a:extLst>
              <a:ext uri="{FF2B5EF4-FFF2-40B4-BE49-F238E27FC236}">
                <a16:creationId xmlns:a16="http://schemas.microsoft.com/office/drawing/2014/main" id="{48497E93-08F3-A1E7-6049-A106C4E64DE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22998CC-3AF8-67C8-2EC7-E64E64710749}"/>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47880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1CE499F-365C-EFE8-563D-CD623F9F1A5F}"/>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3" name="Marcador de pie de página 2">
            <a:extLst>
              <a:ext uri="{FF2B5EF4-FFF2-40B4-BE49-F238E27FC236}">
                <a16:creationId xmlns:a16="http://schemas.microsoft.com/office/drawing/2014/main" id="{E9CD1130-26E3-B841-8C37-3F0EABC5F5C5}"/>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E0BCD519-3334-A4BE-4519-64516A02F293}"/>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197123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439B8-EA50-678C-EA5B-15233730E07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A5C3D6D-99B7-CBF2-68FE-867E6A1C84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8A0D5B30-777D-5E95-4C96-F9A584171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9E676D5-3CF8-CDC1-C886-F8826FD4B07C}"/>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6" name="Marcador de pie de página 5">
            <a:extLst>
              <a:ext uri="{FF2B5EF4-FFF2-40B4-BE49-F238E27FC236}">
                <a16:creationId xmlns:a16="http://schemas.microsoft.com/office/drawing/2014/main" id="{9D35FD64-47B8-1D68-A92F-113E9DB5F3B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B765CCC-3D1A-90CD-D6D6-9C102380172B}"/>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1431349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3D5341-6180-CCFC-F9C6-5E448650525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A26DA03E-AD07-696F-8893-B84CD86219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1FD1294-3B6F-D810-A49E-EC39380E3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0994CC-C8F2-0FF1-0DB9-553523B0C265}"/>
              </a:ext>
            </a:extLst>
          </p:cNvPr>
          <p:cNvSpPr>
            <a:spLocks noGrp="1"/>
          </p:cNvSpPr>
          <p:nvPr>
            <p:ph type="dt" sz="half" idx="10"/>
          </p:nvPr>
        </p:nvSpPr>
        <p:spPr/>
        <p:txBody>
          <a:bodyPr/>
          <a:lstStyle/>
          <a:p>
            <a:fld id="{2FE11DF3-3F0C-4F85-B550-FB004E6C89C9}" type="datetimeFigureOut">
              <a:rPr lang="es-MX" smtClean="0"/>
              <a:t>19/03/2024</a:t>
            </a:fld>
            <a:endParaRPr lang="es-MX"/>
          </a:p>
        </p:txBody>
      </p:sp>
      <p:sp>
        <p:nvSpPr>
          <p:cNvPr id="6" name="Marcador de pie de página 5">
            <a:extLst>
              <a:ext uri="{FF2B5EF4-FFF2-40B4-BE49-F238E27FC236}">
                <a16:creationId xmlns:a16="http://schemas.microsoft.com/office/drawing/2014/main" id="{BDA85DE9-51FA-7B50-9C7F-2EC54ADFE80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A0640BD-0553-5CC5-C813-BBE1B73B1834}"/>
              </a:ext>
            </a:extLst>
          </p:cNvPr>
          <p:cNvSpPr>
            <a:spLocks noGrp="1"/>
          </p:cNvSpPr>
          <p:nvPr>
            <p:ph type="sldNum" sz="quarter" idx="12"/>
          </p:nvPr>
        </p:nvSpPr>
        <p:spPr/>
        <p:txBody>
          <a:bodyPr/>
          <a:lstStyle/>
          <a:p>
            <a:fld id="{B95C0A9B-35AD-4905-A118-AB3D4CE986B1}" type="slidenum">
              <a:rPr lang="es-MX" smtClean="0"/>
              <a:t>‹Nº›</a:t>
            </a:fld>
            <a:endParaRPr lang="es-MX"/>
          </a:p>
        </p:txBody>
      </p:sp>
    </p:spTree>
    <p:extLst>
      <p:ext uri="{BB962C8B-B14F-4D97-AF65-F5344CB8AC3E}">
        <p14:creationId xmlns:p14="http://schemas.microsoft.com/office/powerpoint/2010/main" val="294435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D97B1E-EBB7-5403-8FB1-49FAFEBBF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F44A609-AD7A-E11E-00AF-FE3B5FDB6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79493CF-C101-1C1E-CCE4-F07EBC9E0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E11DF3-3F0C-4F85-B550-FB004E6C89C9}" type="datetimeFigureOut">
              <a:rPr lang="es-MX" smtClean="0"/>
              <a:t>19/03/2024</a:t>
            </a:fld>
            <a:endParaRPr lang="es-MX"/>
          </a:p>
        </p:txBody>
      </p:sp>
      <p:sp>
        <p:nvSpPr>
          <p:cNvPr id="5" name="Marcador de pie de página 4">
            <a:extLst>
              <a:ext uri="{FF2B5EF4-FFF2-40B4-BE49-F238E27FC236}">
                <a16:creationId xmlns:a16="http://schemas.microsoft.com/office/drawing/2014/main" id="{8905C476-F38E-2865-C609-B662ABB564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1DC5DB3C-FE7A-D8B0-2D8E-FFDFDDEA40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5C0A9B-35AD-4905-A118-AB3D4CE986B1}" type="slidenum">
              <a:rPr lang="es-MX" smtClean="0"/>
              <a:t>‹Nº›</a:t>
            </a:fld>
            <a:endParaRPr lang="es-MX"/>
          </a:p>
        </p:txBody>
      </p:sp>
    </p:spTree>
    <p:extLst>
      <p:ext uri="{BB962C8B-B14F-4D97-AF65-F5344CB8AC3E}">
        <p14:creationId xmlns:p14="http://schemas.microsoft.com/office/powerpoint/2010/main" val="2853666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F137F1-FFF4-5F19-6C4D-499545DF5422}"/>
              </a:ext>
            </a:extLst>
          </p:cNvPr>
          <p:cNvPicPr>
            <a:picLocks noChangeAspect="1"/>
          </p:cNvPicPr>
          <p:nvPr/>
        </p:nvPicPr>
        <p:blipFill rotWithShape="1">
          <a:blip r:embed="rId2"/>
          <a:srcRect b="14773"/>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A1622B-FF23-1DA7-2248-8B79D9C2252A}"/>
              </a:ext>
            </a:extLst>
          </p:cNvPr>
          <p:cNvSpPr>
            <a:spLocks noGrp="1"/>
          </p:cNvSpPr>
          <p:nvPr>
            <p:ph type="ctrTitle"/>
          </p:nvPr>
        </p:nvSpPr>
        <p:spPr>
          <a:xfrm>
            <a:off x="2090528" y="2299176"/>
            <a:ext cx="4131368" cy="1571164"/>
          </a:xfrm>
        </p:spPr>
        <p:txBody>
          <a:bodyPr anchor="t">
            <a:normAutofit/>
          </a:bodyPr>
          <a:lstStyle/>
          <a:p>
            <a:pPr algn="l"/>
            <a:r>
              <a:rPr lang="es-MX" sz="3600" dirty="0" err="1"/>
              <a:t>Neuromonitorización</a:t>
            </a:r>
            <a:endParaRPr lang="es-MX" sz="3600" dirty="0"/>
          </a:p>
        </p:txBody>
      </p:sp>
      <p:sp>
        <p:nvSpPr>
          <p:cNvPr id="3" name="Subtítulo 2">
            <a:extLst>
              <a:ext uri="{FF2B5EF4-FFF2-40B4-BE49-F238E27FC236}">
                <a16:creationId xmlns:a16="http://schemas.microsoft.com/office/drawing/2014/main" id="{F94162D7-8F8E-D8E1-67C5-49E7B4FA41B4}"/>
              </a:ext>
            </a:extLst>
          </p:cNvPr>
          <p:cNvSpPr>
            <a:spLocks noGrp="1"/>
          </p:cNvSpPr>
          <p:nvPr>
            <p:ph type="subTitle" idx="1"/>
          </p:nvPr>
        </p:nvSpPr>
        <p:spPr>
          <a:xfrm>
            <a:off x="2090529" y="4199213"/>
            <a:ext cx="4191938" cy="598548"/>
          </a:xfrm>
        </p:spPr>
        <p:txBody>
          <a:bodyPr anchor="ctr">
            <a:normAutofit/>
          </a:bodyPr>
          <a:lstStyle/>
          <a:p>
            <a:pPr algn="l"/>
            <a:r>
              <a:rPr lang="es-MX" sz="1800" dirty="0"/>
              <a:t>R1AP Dr. Fernando López Ordaz</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501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7D343-1B9F-7628-ACE4-50684EF133D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0771109-F85A-008A-7A9F-097CDD6DF9D7}"/>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4FB84A3B-CB87-5242-62D2-392418DAA38F}"/>
              </a:ext>
            </a:extLst>
          </p:cNvPr>
          <p:cNvPicPr>
            <a:picLocks noChangeAspect="1"/>
          </p:cNvPicPr>
          <p:nvPr/>
        </p:nvPicPr>
        <p:blipFill>
          <a:blip r:embed="rId2"/>
          <a:stretch>
            <a:fillRect/>
          </a:stretch>
        </p:blipFill>
        <p:spPr>
          <a:xfrm>
            <a:off x="838200" y="71997"/>
            <a:ext cx="10515600" cy="6714005"/>
          </a:xfrm>
          <a:prstGeom prst="rect">
            <a:avLst/>
          </a:prstGeom>
        </p:spPr>
      </p:pic>
    </p:spTree>
    <p:extLst>
      <p:ext uri="{BB962C8B-B14F-4D97-AF65-F5344CB8AC3E}">
        <p14:creationId xmlns:p14="http://schemas.microsoft.com/office/powerpoint/2010/main" val="426728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Las ondas cerebrales son electromagnétismo? - Quora">
            <a:extLst>
              <a:ext uri="{FF2B5EF4-FFF2-40B4-BE49-F238E27FC236}">
                <a16:creationId xmlns:a16="http://schemas.microsoft.com/office/drawing/2014/main" id="{A9082615-7860-68AB-D34D-6796ABB753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251547"/>
            <a:ext cx="5294716" cy="4354903"/>
          </a:xfrm>
          <a:prstGeom prst="rect">
            <a:avLst/>
          </a:prstGeom>
          <a:noFill/>
          <a:extLst>
            <a:ext uri="{909E8E84-426E-40DD-AFC4-6F175D3DCCD1}">
              <a14:hiddenFill xmlns:a14="http://schemas.microsoft.com/office/drawing/2010/main">
                <a:solidFill>
                  <a:srgbClr val="FFFFFF"/>
                </a:solidFill>
              </a14:hiddenFill>
            </a:ext>
          </a:extLst>
        </p:spPr>
      </p:pic>
      <p:cxnSp>
        <p:nvCxnSpPr>
          <p:cNvPr id="5133" name="Straight Connector 513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122" name="Picture 2" descr="Jayesh M D Patel on LinkedIn: #brainfunctionmonitoring #sedline #dsa #eeg  #masimo #alphadeltacoupling… | 10 comments">
            <a:extLst>
              <a:ext uri="{FF2B5EF4-FFF2-40B4-BE49-F238E27FC236}">
                <a16:creationId xmlns:a16="http://schemas.microsoft.com/office/drawing/2014/main" id="{C0ECB702-2835-DD57-C1B6-948F9E21B5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349"/>
          <a:stretch/>
        </p:blipFill>
        <p:spPr bwMode="auto">
          <a:xfrm>
            <a:off x="6253817" y="2003620"/>
            <a:ext cx="5294715" cy="285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37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F88A66-8B5F-F4D3-0B13-38086181B5F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DA9E8E5-4EA9-9591-E26F-A264E1CD53A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7ADB76E-D34E-3B31-73E9-196BB4A183DE}"/>
              </a:ext>
            </a:extLst>
          </p:cNvPr>
          <p:cNvPicPr>
            <a:picLocks noChangeAspect="1"/>
          </p:cNvPicPr>
          <p:nvPr/>
        </p:nvPicPr>
        <p:blipFill>
          <a:blip r:embed="rId2"/>
          <a:stretch>
            <a:fillRect/>
          </a:stretch>
        </p:blipFill>
        <p:spPr>
          <a:xfrm>
            <a:off x="576162" y="243975"/>
            <a:ext cx="11039676" cy="6370049"/>
          </a:xfrm>
          <a:prstGeom prst="rect">
            <a:avLst/>
          </a:prstGeom>
        </p:spPr>
      </p:pic>
    </p:spTree>
    <p:extLst>
      <p:ext uri="{BB962C8B-B14F-4D97-AF65-F5344CB8AC3E}">
        <p14:creationId xmlns:p14="http://schemas.microsoft.com/office/powerpoint/2010/main" val="345214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4846B-F405-D11E-A188-910F832555E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E917422-07D2-D656-0CED-C9F162CAD1F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130257B-7E9B-7E23-C5C5-8BF6D80EA14E}"/>
              </a:ext>
            </a:extLst>
          </p:cNvPr>
          <p:cNvPicPr>
            <a:picLocks noChangeAspect="1"/>
          </p:cNvPicPr>
          <p:nvPr/>
        </p:nvPicPr>
        <p:blipFill>
          <a:blip r:embed="rId2"/>
          <a:stretch>
            <a:fillRect/>
          </a:stretch>
        </p:blipFill>
        <p:spPr>
          <a:xfrm>
            <a:off x="993281" y="335705"/>
            <a:ext cx="10205437" cy="6186589"/>
          </a:xfrm>
          <a:prstGeom prst="rect">
            <a:avLst/>
          </a:prstGeom>
        </p:spPr>
      </p:pic>
    </p:spTree>
    <p:extLst>
      <p:ext uri="{BB962C8B-B14F-4D97-AF65-F5344CB8AC3E}">
        <p14:creationId xmlns:p14="http://schemas.microsoft.com/office/powerpoint/2010/main" val="807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105" name="Rectangle 410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11A9015-9D9F-B387-1523-A12DF254FDE0}"/>
              </a:ext>
            </a:extLst>
          </p:cNvPr>
          <p:cNvSpPr>
            <a:spLocks noGrp="1"/>
          </p:cNvSpPr>
          <p:nvPr>
            <p:ph idx="1"/>
          </p:nvPr>
        </p:nvSpPr>
        <p:spPr>
          <a:xfrm>
            <a:off x="348344" y="362858"/>
            <a:ext cx="5060364" cy="5993492"/>
          </a:xfrm>
        </p:spPr>
        <p:txBody>
          <a:bodyPr anchor="ctr">
            <a:normAutofit/>
          </a:bodyPr>
          <a:lstStyle/>
          <a:p>
            <a:r>
              <a:rPr lang="es-MX" sz="2400" dirty="0"/>
              <a:t>SEF 95 (frecuencia de borde espectral): frecuencia por debajo de la cual se encuentra 95% de la potencia espectral. </a:t>
            </a:r>
          </a:p>
          <a:p>
            <a:r>
              <a:rPr lang="es-MX" sz="2400" dirty="0"/>
              <a:t>Un SEF 95 entre 12-14 Hz representa que 95% de la frecuencia de ondas está por debajo de 12-14 Hz, indicando que el paciente está en un adecuado estado de profundidad anestésica(19) (Figura 2). </a:t>
            </a:r>
          </a:p>
          <a:p>
            <a:r>
              <a:rPr lang="es-MX" sz="2400" b="1" dirty="0"/>
              <a:t>La tendencia del SEF 95 se muestra en una línea blanca</a:t>
            </a:r>
          </a:p>
          <a:p>
            <a:endParaRPr lang="es-MX" sz="2400" dirty="0"/>
          </a:p>
        </p:txBody>
      </p:sp>
      <p:pic>
        <p:nvPicPr>
          <p:cNvPr id="4098" name="Picture 2" descr="Clinical case using SedLine monitor. Slow awakening of a healthy... |  Download Scientific Diagram">
            <a:extLst>
              <a:ext uri="{FF2B5EF4-FFF2-40B4-BE49-F238E27FC236}">
                <a16:creationId xmlns:a16="http://schemas.microsoft.com/office/drawing/2014/main" id="{A5676D80-1D7C-E8F3-4D46-636C35CABC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81" r="8751"/>
          <a:stretch/>
        </p:blipFill>
        <p:spPr bwMode="auto">
          <a:xfrm>
            <a:off x="6096000" y="1"/>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662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Masimo - Next Generation SedLine® Brain Function Monitoring">
            <a:extLst>
              <a:ext uri="{FF2B5EF4-FFF2-40B4-BE49-F238E27FC236}">
                <a16:creationId xmlns:a16="http://schemas.microsoft.com/office/drawing/2014/main" id="{03157D68-1278-B412-D848-B591B0BA67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98" r="13329"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0" name="Rectangle 61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ADB3AC20-0530-D91A-F5F8-B69D4079B924}"/>
              </a:ext>
            </a:extLst>
          </p:cNvPr>
          <p:cNvSpPr>
            <a:spLocks noGrp="1"/>
          </p:cNvSpPr>
          <p:nvPr>
            <p:ph idx="1"/>
          </p:nvPr>
        </p:nvSpPr>
        <p:spPr>
          <a:xfrm>
            <a:off x="7881256" y="449943"/>
            <a:ext cx="4020457" cy="6081486"/>
          </a:xfrm>
        </p:spPr>
        <p:txBody>
          <a:bodyPr>
            <a:normAutofit fontScale="92500" lnSpcReduction="20000"/>
          </a:bodyPr>
          <a:lstStyle/>
          <a:p>
            <a:r>
              <a:rPr lang="es-MX" sz="2400" dirty="0"/>
              <a:t>BS se relacionan con actividad cerebral reducida, estados anestésicos demasiado profundos, sepsis, hipotermia, hipoxia/anoxia, hipotensión, hipoperfusión, hipoglucemia, encefalopatías, coma y lesión cerebral isquémica, hemorrágica o traumática. </a:t>
            </a:r>
          </a:p>
          <a:p>
            <a:r>
              <a:rPr lang="es-MX" sz="2400" dirty="0"/>
              <a:t>El BS: Períodos isoeléctricos (supresión con amplitud &lt; 0.5 </a:t>
            </a:r>
            <a:r>
              <a:rPr lang="es-MX" sz="2400" dirty="0" err="1"/>
              <a:t>μV</a:t>
            </a:r>
            <a:r>
              <a:rPr lang="es-MX" sz="2400" dirty="0"/>
              <a:t>), seguidos por ondas de gran amplitud (brotes o estallidos con amplitud &gt; 0.5 </a:t>
            </a:r>
            <a:r>
              <a:rPr lang="es-MX" sz="2400" dirty="0" err="1"/>
              <a:t>μV</a:t>
            </a:r>
            <a:r>
              <a:rPr lang="es-MX" sz="2400" dirty="0"/>
              <a:t>) de entre 0.5 y 10 segundos, y en estados anestésicos se ha asociado a </a:t>
            </a:r>
            <a:r>
              <a:rPr lang="es-MX" sz="2400" b="1" dirty="0"/>
              <a:t>retraso en el despertar, mal pronóstico neurológico, delirio, disfunción cognitiva posto </a:t>
            </a:r>
            <a:r>
              <a:rPr lang="es-MX" sz="2400" b="1" dirty="0" err="1"/>
              <a:t>peratorios</a:t>
            </a:r>
            <a:r>
              <a:rPr lang="es-MX" sz="2400" b="1" dirty="0"/>
              <a:t> y aumento de la morbimortalidad</a:t>
            </a:r>
          </a:p>
        </p:txBody>
      </p:sp>
    </p:spTree>
    <p:extLst>
      <p:ext uri="{BB962C8B-B14F-4D97-AF65-F5344CB8AC3E}">
        <p14:creationId xmlns:p14="http://schemas.microsoft.com/office/powerpoint/2010/main" val="282782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DFC1C-A6FE-8EFD-06CD-D66ACA711C4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73FED79-4738-26DE-BA3E-FD48887C398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C3DDF1E-5468-6C22-750D-FF0D859813E9}"/>
              </a:ext>
            </a:extLst>
          </p:cNvPr>
          <p:cNvPicPr>
            <a:picLocks noChangeAspect="1"/>
          </p:cNvPicPr>
          <p:nvPr/>
        </p:nvPicPr>
        <p:blipFill>
          <a:blip r:embed="rId2"/>
          <a:stretch>
            <a:fillRect/>
          </a:stretch>
        </p:blipFill>
        <p:spPr>
          <a:xfrm>
            <a:off x="1976638" y="168819"/>
            <a:ext cx="8238724" cy="6520362"/>
          </a:xfrm>
          <a:prstGeom prst="rect">
            <a:avLst/>
          </a:prstGeom>
        </p:spPr>
      </p:pic>
    </p:spTree>
    <p:extLst>
      <p:ext uri="{BB962C8B-B14F-4D97-AF65-F5344CB8AC3E}">
        <p14:creationId xmlns:p14="http://schemas.microsoft.com/office/powerpoint/2010/main" val="1675758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38B039-ECFA-D732-16F5-24C769B22148}"/>
              </a:ext>
            </a:extLst>
          </p:cNvPr>
          <p:cNvSpPr>
            <a:spLocks noGrp="1"/>
          </p:cNvSpPr>
          <p:nvPr>
            <p:ph type="title"/>
          </p:nvPr>
        </p:nvSpPr>
        <p:spPr>
          <a:xfrm>
            <a:off x="841248" y="256032"/>
            <a:ext cx="10506456" cy="1014984"/>
          </a:xfrm>
        </p:spPr>
        <p:txBody>
          <a:bodyPr anchor="b">
            <a:normAutofit/>
          </a:bodyPr>
          <a:lstStyle/>
          <a:p>
            <a:r>
              <a:rPr lang="es-MX" b="1" dirty="0" err="1"/>
              <a:t>Indice</a:t>
            </a:r>
            <a:r>
              <a:rPr lang="es-MX" b="1" dirty="0"/>
              <a:t> </a:t>
            </a:r>
            <a:r>
              <a:rPr lang="es-MX" b="1" dirty="0" err="1"/>
              <a:t>biespectral</a:t>
            </a:r>
            <a:r>
              <a:rPr lang="es-MX" b="1" dirty="0"/>
              <a:t> (BIS)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Marcador de contenido 2">
            <a:extLst>
              <a:ext uri="{FF2B5EF4-FFF2-40B4-BE49-F238E27FC236}">
                <a16:creationId xmlns:a16="http://schemas.microsoft.com/office/drawing/2014/main" id="{178B5424-2267-B052-E5F2-B446E32D1495}"/>
              </a:ext>
            </a:extLst>
          </p:cNvPr>
          <p:cNvGraphicFramePr>
            <a:graphicFrameLocks noGrp="1"/>
          </p:cNvGraphicFramePr>
          <p:nvPr>
            <p:ph idx="1"/>
            <p:extLst>
              <p:ext uri="{D42A27DB-BD31-4B8C-83A1-F6EECF244321}">
                <p14:modId xmlns:p14="http://schemas.microsoft.com/office/powerpoint/2010/main" val="199516022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446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contenido 2">
            <a:extLst>
              <a:ext uri="{FF2B5EF4-FFF2-40B4-BE49-F238E27FC236}">
                <a16:creationId xmlns:a16="http://schemas.microsoft.com/office/drawing/2014/main" id="{631B3419-DC67-88BB-FBF0-3965C853B1DD}"/>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Dr. Chan y cols, Grupo de </a:t>
            </a:r>
            <a:r>
              <a:rPr lang="en-US" sz="1800" dirty="0" err="1"/>
              <a:t>Estudio</a:t>
            </a:r>
            <a:r>
              <a:rPr lang="en-US" sz="1800" dirty="0"/>
              <a:t> Cognitive Dysfunction after Anesthesia (CODA Trial)(16), </a:t>
            </a:r>
            <a:r>
              <a:rPr lang="en-US" sz="1800" dirty="0" err="1"/>
              <a:t>confirmaron</a:t>
            </a:r>
            <a:r>
              <a:rPr lang="en-US" sz="1800" dirty="0"/>
              <a:t> </a:t>
            </a:r>
            <a:r>
              <a:rPr lang="en-US" sz="1800" dirty="0" err="1"/>
              <a:t>una</a:t>
            </a:r>
            <a:r>
              <a:rPr lang="en-US" sz="1800" dirty="0"/>
              <a:t> </a:t>
            </a:r>
            <a:r>
              <a:rPr lang="en-US" sz="1800" dirty="0" err="1"/>
              <a:t>disminución</a:t>
            </a:r>
            <a:r>
              <a:rPr lang="en-US" sz="1800" dirty="0"/>
              <a:t> </a:t>
            </a:r>
            <a:r>
              <a:rPr lang="en-US" sz="1800" dirty="0" err="1"/>
              <a:t>en</a:t>
            </a:r>
            <a:r>
              <a:rPr lang="en-US" sz="1800" dirty="0"/>
              <a:t> </a:t>
            </a:r>
            <a:r>
              <a:rPr lang="en-US" sz="1800" dirty="0" err="1"/>
              <a:t>el</a:t>
            </a:r>
            <a:r>
              <a:rPr lang="en-US" sz="1800" dirty="0"/>
              <a:t> </a:t>
            </a:r>
            <a:r>
              <a:rPr lang="en-US" sz="1800" dirty="0" err="1"/>
              <a:t>uso</a:t>
            </a:r>
            <a:r>
              <a:rPr lang="en-US" sz="1800" dirty="0"/>
              <a:t> de propofol hasta del 21% </a:t>
            </a:r>
            <a:r>
              <a:rPr lang="en-US" sz="1800" dirty="0" err="1"/>
              <a:t>cuando</a:t>
            </a:r>
            <a:r>
              <a:rPr lang="en-US" sz="1800" dirty="0"/>
              <a:t> se </a:t>
            </a:r>
            <a:r>
              <a:rPr lang="en-US" sz="1800" dirty="0" err="1"/>
              <a:t>realizaba</a:t>
            </a:r>
            <a:r>
              <a:rPr lang="en-US" sz="1800" dirty="0"/>
              <a:t> la </a:t>
            </a:r>
            <a:r>
              <a:rPr lang="en-US" sz="1800" dirty="0" err="1"/>
              <a:t>anestesia</a:t>
            </a:r>
            <a:r>
              <a:rPr lang="en-US" sz="1800" dirty="0"/>
              <a:t> </a:t>
            </a:r>
            <a:r>
              <a:rPr lang="en-US" sz="1800" dirty="0" err="1"/>
              <a:t>guiada</a:t>
            </a:r>
            <a:r>
              <a:rPr lang="en-US" sz="1800" dirty="0"/>
              <a:t> </a:t>
            </a:r>
            <a:r>
              <a:rPr lang="en-US" sz="1800" dirty="0" err="1"/>
              <a:t>por</a:t>
            </a:r>
            <a:r>
              <a:rPr lang="en-US" sz="1800" dirty="0"/>
              <a:t> BIS y hasta 30% de </a:t>
            </a:r>
            <a:r>
              <a:rPr lang="en-US" sz="1800" dirty="0" err="1"/>
              <a:t>anestesia</a:t>
            </a:r>
            <a:r>
              <a:rPr lang="en-US" sz="1800" dirty="0"/>
              <a:t> </a:t>
            </a:r>
            <a:r>
              <a:rPr lang="en-US" sz="1800" dirty="0" err="1"/>
              <a:t>inhalada</a:t>
            </a:r>
            <a:r>
              <a:rPr lang="en-US" sz="1800" dirty="0"/>
              <a:t>. </a:t>
            </a:r>
          </a:p>
          <a:p>
            <a:r>
              <a:rPr lang="en-US" sz="1800" dirty="0" err="1"/>
              <a:t>Interferencia</a:t>
            </a:r>
            <a:r>
              <a:rPr lang="en-US" sz="1800" dirty="0"/>
              <a:t> y </a:t>
            </a:r>
            <a:r>
              <a:rPr lang="en-US" sz="1800" dirty="0" err="1"/>
              <a:t>artefactos</a:t>
            </a:r>
            <a:r>
              <a:rPr lang="en-US" sz="1800" dirty="0"/>
              <a:t> BIS vs PSI 65% vs. 16%</a:t>
            </a:r>
          </a:p>
          <a:p>
            <a:endParaRPr lang="en-US" sz="1700" dirty="0"/>
          </a:p>
        </p:txBody>
      </p:sp>
      <p:pic>
        <p:nvPicPr>
          <p:cNvPr id="5" name="Marcador de contenido 4">
            <a:extLst>
              <a:ext uri="{FF2B5EF4-FFF2-40B4-BE49-F238E27FC236}">
                <a16:creationId xmlns:a16="http://schemas.microsoft.com/office/drawing/2014/main" id="{5490BB19-EE7E-4890-56C5-7F98BDFFF994}"/>
              </a:ext>
            </a:extLst>
          </p:cNvPr>
          <p:cNvPicPr>
            <a:picLocks noGrp="1" noChangeAspect="1"/>
          </p:cNvPicPr>
          <p:nvPr>
            <p:ph idx="1"/>
          </p:nvPr>
        </p:nvPicPr>
        <p:blipFill>
          <a:blip r:embed="rId2"/>
          <a:stretch>
            <a:fillRect/>
          </a:stretch>
        </p:blipFill>
        <p:spPr>
          <a:xfrm>
            <a:off x="4654296" y="848734"/>
            <a:ext cx="6903720" cy="5160531"/>
          </a:xfrm>
          <a:prstGeom prst="rect">
            <a:avLst/>
          </a:prstGeom>
        </p:spPr>
      </p:pic>
    </p:spTree>
    <p:extLst>
      <p:ext uri="{BB962C8B-B14F-4D97-AF65-F5344CB8AC3E}">
        <p14:creationId xmlns:p14="http://schemas.microsoft.com/office/powerpoint/2010/main" val="2433209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3A265-C826-5B97-8A4B-180B4E1F9B0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40F0026-0AD4-5CAA-57E9-31A99A87E679}"/>
              </a:ext>
            </a:extLst>
          </p:cNvPr>
          <p:cNvSpPr>
            <a:spLocks noGrp="1"/>
          </p:cNvSpPr>
          <p:nvPr>
            <p:ph idx="1"/>
          </p:nvPr>
        </p:nvSpPr>
        <p:spPr/>
        <p:txBody>
          <a:bodyPr/>
          <a:lstStyle/>
          <a:p>
            <a:endParaRPr lang="es-MX"/>
          </a:p>
        </p:txBody>
      </p:sp>
      <p:pic>
        <p:nvPicPr>
          <p:cNvPr id="9218" name="Picture 2" descr="Conox - Soluciones - Innovaestesia">
            <a:extLst>
              <a:ext uri="{FF2B5EF4-FFF2-40B4-BE49-F238E27FC236}">
                <a16:creationId xmlns:a16="http://schemas.microsoft.com/office/drawing/2014/main" id="{880C7E12-27CD-9AEB-40EF-24981640A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5715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78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97B949-DB49-61FE-A6E7-C76E3F73B4EC}"/>
              </a:ext>
            </a:extLst>
          </p:cNvPr>
          <p:cNvPicPr>
            <a:picLocks noChangeAspect="1"/>
          </p:cNvPicPr>
          <p:nvPr/>
        </p:nvPicPr>
        <p:blipFill rotWithShape="1">
          <a:blip r:embed="rId2"/>
          <a:srcRect b="1541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B70FDFA-ADD5-5548-41D6-CCAE12C7A511}"/>
              </a:ext>
            </a:extLst>
          </p:cNvPr>
          <p:cNvSpPr>
            <a:spLocks noGrp="1"/>
          </p:cNvSpPr>
          <p:nvPr>
            <p:ph type="title"/>
          </p:nvPr>
        </p:nvSpPr>
        <p:spPr>
          <a:xfrm>
            <a:off x="838200" y="365125"/>
            <a:ext cx="10515600" cy="1325563"/>
          </a:xfrm>
        </p:spPr>
        <p:txBody>
          <a:bodyPr>
            <a:normAutofit/>
          </a:bodyPr>
          <a:lstStyle/>
          <a:p>
            <a:r>
              <a:rPr lang="es-MX" dirty="0"/>
              <a:t>Recuento Histórico</a:t>
            </a:r>
          </a:p>
        </p:txBody>
      </p:sp>
      <p:graphicFrame>
        <p:nvGraphicFramePr>
          <p:cNvPr id="5" name="Marcador de contenido 2">
            <a:extLst>
              <a:ext uri="{FF2B5EF4-FFF2-40B4-BE49-F238E27FC236}">
                <a16:creationId xmlns:a16="http://schemas.microsoft.com/office/drawing/2014/main" id="{9C93517A-91BB-A54C-0FCE-B1D24C8E90B3}"/>
              </a:ext>
            </a:extLst>
          </p:cNvPr>
          <p:cNvGraphicFramePr>
            <a:graphicFrameLocks noGrp="1"/>
          </p:cNvGraphicFramePr>
          <p:nvPr>
            <p:ph idx="1"/>
            <p:extLst>
              <p:ext uri="{D42A27DB-BD31-4B8C-83A1-F6EECF244321}">
                <p14:modId xmlns:p14="http://schemas.microsoft.com/office/powerpoint/2010/main" val="17061260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694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Entropía">
            <a:extLst>
              <a:ext uri="{FF2B5EF4-FFF2-40B4-BE49-F238E27FC236}">
                <a16:creationId xmlns:a16="http://schemas.microsoft.com/office/drawing/2014/main" id="{88BB2075-E544-4CF2-383E-F92354894E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61" r="-1" b="-1"/>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7" name="Marcador de contenido 6">
            <a:extLst>
              <a:ext uri="{FF2B5EF4-FFF2-40B4-BE49-F238E27FC236}">
                <a16:creationId xmlns:a16="http://schemas.microsoft.com/office/drawing/2014/main" id="{382537E6-8248-5489-97A7-431C7D65BF0A}"/>
              </a:ext>
            </a:extLst>
          </p:cNvPr>
          <p:cNvSpPr>
            <a:spLocks noGrp="1"/>
          </p:cNvSpPr>
          <p:nvPr>
            <p:ph idx="1"/>
          </p:nvPr>
        </p:nvSpPr>
        <p:spPr>
          <a:xfrm>
            <a:off x="196948" y="3545058"/>
            <a:ext cx="11995052" cy="3312932"/>
          </a:xfrm>
        </p:spPr>
        <p:txBody>
          <a:bodyPr anchor="ctr">
            <a:normAutofit/>
          </a:bodyPr>
          <a:lstStyle/>
          <a:p>
            <a:r>
              <a:rPr lang="es-MX" sz="1800" dirty="0"/>
              <a:t>MEDIDA DE DESORDEN DE UN SISTEMA</a:t>
            </a:r>
          </a:p>
          <a:p>
            <a:r>
              <a:rPr lang="es-MX" sz="1800" dirty="0"/>
              <a:t>El monitor de entropía de </a:t>
            </a:r>
            <a:r>
              <a:rPr lang="es-MX" sz="1800" dirty="0" err="1"/>
              <a:t>DatexOhmeda</a:t>
            </a:r>
            <a:r>
              <a:rPr lang="es-MX" sz="1800" dirty="0"/>
              <a:t>-GE genera dos valores: el índice de entropía de estado (ES) y el índice de entropía de respuesta (ER). </a:t>
            </a:r>
          </a:p>
          <a:p>
            <a:r>
              <a:rPr lang="es-MX" sz="1800" dirty="0"/>
              <a:t>El monitor adquiere señales de EEG y EMG de un sensor desechable colocado en la frente del paciente. Este monitor incluye EMG para identificar algunos estímulos externos como el dolor producido por el procedimiento quirúrgico. </a:t>
            </a:r>
          </a:p>
          <a:p>
            <a:r>
              <a:rPr lang="es-MX" sz="1800" b="1" dirty="0"/>
              <a:t>La ES se calcula considerando principalmente el EEG y la ER considera también el EMG. </a:t>
            </a:r>
          </a:p>
          <a:p>
            <a:r>
              <a:rPr lang="es-MX" sz="1800" b="1" dirty="0"/>
              <a:t>La ES tiene una escala adimensional de 0 a 91 y la ER 0 a 100 y el valor para anestesia general recomendado es de 40 a 60.</a:t>
            </a:r>
          </a:p>
        </p:txBody>
      </p:sp>
    </p:spTree>
    <p:extLst>
      <p:ext uri="{BB962C8B-B14F-4D97-AF65-F5344CB8AC3E}">
        <p14:creationId xmlns:p14="http://schemas.microsoft.com/office/powerpoint/2010/main" val="1566346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069AE316-D6D0-D52B-D2C6-EF3B7BFC7147}"/>
              </a:ext>
            </a:extLst>
          </p:cNvPr>
          <p:cNvSpPr>
            <a:spLocks noGrp="1"/>
          </p:cNvSpPr>
          <p:nvPr>
            <p:ph type="title"/>
          </p:nvPr>
        </p:nvSpPr>
        <p:spPr>
          <a:xfrm rot="16200000">
            <a:off x="-1325880" y="1947672"/>
            <a:ext cx="5961888" cy="2788920"/>
          </a:xfrm>
        </p:spPr>
        <p:txBody>
          <a:bodyPr anchor="ctr">
            <a:normAutofit/>
          </a:bodyPr>
          <a:lstStyle/>
          <a:p>
            <a:r>
              <a:rPr lang="es-MX" sz="4800">
                <a:solidFill>
                  <a:schemeClr val="bg1"/>
                </a:solidFill>
              </a:rPr>
              <a:t>NARCOTREND</a:t>
            </a:r>
          </a:p>
        </p:txBody>
      </p:sp>
      <p:graphicFrame>
        <p:nvGraphicFramePr>
          <p:cNvPr id="5" name="Marcador de contenido 2">
            <a:extLst>
              <a:ext uri="{FF2B5EF4-FFF2-40B4-BE49-F238E27FC236}">
                <a16:creationId xmlns:a16="http://schemas.microsoft.com/office/drawing/2014/main" id="{0E6B15EA-55AC-0226-D133-5E2A83161E9E}"/>
              </a:ext>
            </a:extLst>
          </p:cNvPr>
          <p:cNvGraphicFramePr>
            <a:graphicFrameLocks noGrp="1"/>
          </p:cNvGraphicFramePr>
          <p:nvPr>
            <p:ph idx="1"/>
            <p:extLst>
              <p:ext uri="{D42A27DB-BD31-4B8C-83A1-F6EECF244321}">
                <p14:modId xmlns:p14="http://schemas.microsoft.com/office/powerpoint/2010/main" val="2196375907"/>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9387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6A2D3-6CA1-A06D-EA2D-69B262FC2DB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B20A1EA-21D4-199E-193D-528F03AC60C6}"/>
              </a:ext>
            </a:extLst>
          </p:cNvPr>
          <p:cNvSpPr>
            <a:spLocks noGrp="1"/>
          </p:cNvSpPr>
          <p:nvPr>
            <p:ph idx="1"/>
          </p:nvPr>
        </p:nvSpPr>
        <p:spPr/>
        <p:txBody>
          <a:bodyPr/>
          <a:lstStyle/>
          <a:p>
            <a:endParaRPr lang="es-MX"/>
          </a:p>
        </p:txBody>
      </p:sp>
      <p:pic>
        <p:nvPicPr>
          <p:cNvPr id="12290" name="Picture 2" descr="A very Brief 1 min. Intro to Narcotrend Brain Function Monitor and flexible  montages. - YouTube">
            <a:extLst>
              <a:ext uri="{FF2B5EF4-FFF2-40B4-BE49-F238E27FC236}">
                <a16:creationId xmlns:a16="http://schemas.microsoft.com/office/drawing/2014/main" id="{983544C6-CB50-8C3C-9279-47BEADD34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57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6" name="Rectangle 13325">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328" name="Rectangle 13327">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Products - Narcotrend - EEG-Monitor für Narkose und Sedierung">
            <a:extLst>
              <a:ext uri="{FF2B5EF4-FFF2-40B4-BE49-F238E27FC236}">
                <a16:creationId xmlns:a16="http://schemas.microsoft.com/office/drawing/2014/main" id="{FC31C03F-994C-5323-EAC7-764DC3846AB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9891"/>
          <a:stretch/>
        </p:blipFill>
        <p:spPr bwMode="auto">
          <a:xfrm>
            <a:off x="20" y="10"/>
            <a:ext cx="12191980" cy="686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58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F137F1-FFF4-5F19-6C4D-499545DF5422}"/>
              </a:ext>
            </a:extLst>
          </p:cNvPr>
          <p:cNvPicPr>
            <a:picLocks noChangeAspect="1"/>
          </p:cNvPicPr>
          <p:nvPr/>
        </p:nvPicPr>
        <p:blipFill rotWithShape="1">
          <a:blip r:embed="rId2"/>
          <a:srcRect b="14773"/>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A1622B-FF23-1DA7-2248-8B79D9C2252A}"/>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dirty="0" err="1">
                <a:solidFill>
                  <a:schemeClr val="tx1">
                    <a:lumMod val="85000"/>
                    <a:lumOff val="15000"/>
                  </a:schemeClr>
                </a:solidFill>
              </a:rPr>
              <a:t>Monitorizacion</a:t>
            </a:r>
            <a:r>
              <a:rPr lang="en-US" sz="3600" dirty="0">
                <a:solidFill>
                  <a:schemeClr val="tx1">
                    <a:lumMod val="85000"/>
                    <a:lumOff val="15000"/>
                  </a:schemeClr>
                </a:solidFill>
              </a:rPr>
              <a:t> de </a:t>
            </a:r>
            <a:r>
              <a:rPr lang="en-US" sz="3600" dirty="0" err="1">
                <a:solidFill>
                  <a:schemeClr val="tx1">
                    <a:lumMod val="85000"/>
                    <a:lumOff val="15000"/>
                  </a:schemeClr>
                </a:solidFill>
              </a:rPr>
              <a:t>bloqueo</a:t>
            </a:r>
            <a:r>
              <a:rPr lang="en-US" sz="3600" dirty="0">
                <a:solidFill>
                  <a:schemeClr val="tx1">
                    <a:lumMod val="85000"/>
                    <a:lumOff val="15000"/>
                  </a:schemeClr>
                </a:solidFill>
              </a:rPr>
              <a:t> neuromuscular</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620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2">
            <a:extLst>
              <a:ext uri="{FF2B5EF4-FFF2-40B4-BE49-F238E27FC236}">
                <a16:creationId xmlns:a16="http://schemas.microsoft.com/office/drawing/2014/main" id="{DC04E9F1-4C70-DACE-8773-437FBEC01B02}"/>
              </a:ext>
            </a:extLst>
          </p:cNvPr>
          <p:cNvGraphicFramePr>
            <a:graphicFrameLocks noGrp="1"/>
          </p:cNvGraphicFramePr>
          <p:nvPr>
            <p:ph idx="1"/>
            <p:extLst>
              <p:ext uri="{D42A27DB-BD31-4B8C-83A1-F6EECF244321}">
                <p14:modId xmlns:p14="http://schemas.microsoft.com/office/powerpoint/2010/main" val="4042864011"/>
              </p:ext>
            </p:extLst>
          </p:nvPr>
        </p:nvGraphicFramePr>
        <p:xfrm>
          <a:off x="450272" y="284018"/>
          <a:ext cx="11291455" cy="6289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7990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88B101-9F68-951E-E1DD-9741C2BBDC9B}"/>
              </a:ext>
            </a:extLst>
          </p:cNvPr>
          <p:cNvSpPr>
            <a:spLocks noGrp="1"/>
          </p:cNvSpPr>
          <p:nvPr>
            <p:ph type="title"/>
          </p:nvPr>
        </p:nvSpPr>
        <p:spPr>
          <a:xfrm>
            <a:off x="841248" y="548640"/>
            <a:ext cx="3600860" cy="5431536"/>
          </a:xfrm>
        </p:spPr>
        <p:txBody>
          <a:bodyPr>
            <a:normAutofit/>
          </a:bodyPr>
          <a:lstStyle/>
          <a:p>
            <a:r>
              <a:rPr lang="es-MX" sz="4200"/>
              <a:t>Requisitos para correcta monitorización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73FCD51-DE13-57C6-8C84-A5D8C7BA14FC}"/>
              </a:ext>
            </a:extLst>
          </p:cNvPr>
          <p:cNvSpPr>
            <a:spLocks noGrp="1"/>
          </p:cNvSpPr>
          <p:nvPr>
            <p:ph idx="1"/>
          </p:nvPr>
        </p:nvSpPr>
        <p:spPr>
          <a:xfrm>
            <a:off x="5126418" y="239151"/>
            <a:ext cx="6901459" cy="6316394"/>
          </a:xfrm>
        </p:spPr>
        <p:txBody>
          <a:bodyPr anchor="ctr">
            <a:normAutofit lnSpcReduction="10000"/>
          </a:bodyPr>
          <a:lstStyle/>
          <a:p>
            <a:r>
              <a:rPr lang="es-MX" sz="2400" dirty="0"/>
              <a:t>Estimular sólo el nervio explorado, evitando la estimulación directa del propio músculo. </a:t>
            </a:r>
          </a:p>
          <a:p>
            <a:r>
              <a:rPr lang="es-MX" sz="2400" dirty="0"/>
              <a:t>Aplicar una corriente eléctrica de forma rectangular y monofásica, es decir, constante durante el estímulo, y de entre 0,1 a 0,3 ms</a:t>
            </a:r>
          </a:p>
          <a:p>
            <a:r>
              <a:rPr lang="es-MX" sz="2400" dirty="0"/>
              <a:t>El electrodo negativo se debe colocar sobre la parte más superficial del nervio estimulado y el positivo a lo largo del nervio. </a:t>
            </a:r>
            <a:r>
              <a:rPr lang="es-MX" sz="2400" b="1" dirty="0"/>
              <a:t>Distancia entre ambos menor o igual a 3 cm, esta polaridad deja de ser tan importante</a:t>
            </a:r>
            <a:r>
              <a:rPr lang="es-MX" sz="2400" dirty="0"/>
              <a:t>. </a:t>
            </a:r>
          </a:p>
          <a:p>
            <a:r>
              <a:rPr lang="es-MX" sz="2400" dirty="0"/>
              <a:t>Aplicar una intensidad capaz de estimular todas las unidades motoras del músculo (estimulación </a:t>
            </a:r>
            <a:r>
              <a:rPr lang="es-MX" sz="2400" dirty="0" err="1"/>
              <a:t>supramáxima</a:t>
            </a:r>
            <a:r>
              <a:rPr lang="es-MX" sz="2400" dirty="0"/>
              <a:t>): 60 </a:t>
            </a:r>
            <a:r>
              <a:rPr lang="es-MX" sz="2400" dirty="0" err="1"/>
              <a:t>mA.</a:t>
            </a:r>
            <a:endParaRPr lang="es-MX" sz="2400" dirty="0"/>
          </a:p>
          <a:p>
            <a:r>
              <a:rPr lang="es-MX" sz="2400" dirty="0"/>
              <a:t>Temperatura superior a los 32º C y debe ser limpiada con alcohol (pasta conductora). </a:t>
            </a:r>
          </a:p>
          <a:p>
            <a:r>
              <a:rPr lang="es-MX" sz="2400" dirty="0"/>
              <a:t>Se recomienda el uso de electrodos con pequeña superficie de contacto</a:t>
            </a:r>
          </a:p>
        </p:txBody>
      </p:sp>
    </p:spTree>
    <p:extLst>
      <p:ext uri="{BB962C8B-B14F-4D97-AF65-F5344CB8AC3E}">
        <p14:creationId xmlns:p14="http://schemas.microsoft.com/office/powerpoint/2010/main" val="3264392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Monitorización del bloqueo neuromuscular - ScienceDirect">
            <a:extLst>
              <a:ext uri="{FF2B5EF4-FFF2-40B4-BE49-F238E27FC236}">
                <a16:creationId xmlns:a16="http://schemas.microsoft.com/office/drawing/2014/main" id="{5ACFC452-9EEA-E5EB-53C2-7D8D12C025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7" y="4047156"/>
            <a:ext cx="5005021" cy="281084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MONITOR Neuromuscular TOF 3D | MEQ">
            <a:extLst>
              <a:ext uri="{FF2B5EF4-FFF2-40B4-BE49-F238E27FC236}">
                <a16:creationId xmlns:a16="http://schemas.microsoft.com/office/drawing/2014/main" id="{DEF95CAA-D69E-8FE4-EF8F-6AB4C5502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39384"/>
            <a:ext cx="5492262" cy="477923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nsights &amp; Articles About Neuromuscular Monitoring | Xavant Technology |  TOF Monitors, NMT Monitoring, Nerve Mapping">
            <a:extLst>
              <a:ext uri="{FF2B5EF4-FFF2-40B4-BE49-F238E27FC236}">
                <a16:creationId xmlns:a16="http://schemas.microsoft.com/office/drawing/2014/main" id="{D1D826D1-3C72-5C8F-404C-2E70F230F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686425"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066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C1DBB0-B5E6-10A9-1611-C5B8AC65CDD6}"/>
              </a:ext>
            </a:extLst>
          </p:cNvPr>
          <p:cNvPicPr>
            <a:picLocks noChangeAspect="1"/>
          </p:cNvPicPr>
          <p:nvPr/>
        </p:nvPicPr>
        <p:blipFill rotWithShape="1">
          <a:blip r:embed="rId2">
            <a:duotone>
              <a:schemeClr val="bg2">
                <a:shade val="45000"/>
                <a:satMod val="135000"/>
              </a:schemeClr>
              <a:prstClr val="white"/>
            </a:duotone>
          </a:blip>
          <a:srcRect t="15279" b="45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E2CDCF-52E5-178D-4717-54E0C6D0D69B}"/>
              </a:ext>
            </a:extLst>
          </p:cNvPr>
          <p:cNvSpPr>
            <a:spLocks noGrp="1"/>
          </p:cNvSpPr>
          <p:nvPr>
            <p:ph type="title"/>
          </p:nvPr>
        </p:nvSpPr>
        <p:spPr>
          <a:xfrm>
            <a:off x="478301" y="-14703"/>
            <a:ext cx="10515600" cy="1325563"/>
          </a:xfrm>
        </p:spPr>
        <p:txBody>
          <a:bodyPr>
            <a:normAutofit/>
          </a:bodyPr>
          <a:lstStyle/>
          <a:p>
            <a:r>
              <a:rPr lang="es-MX" dirty="0"/>
              <a:t>Tren de cuatro (TOF)</a:t>
            </a:r>
          </a:p>
        </p:txBody>
      </p:sp>
      <p:graphicFrame>
        <p:nvGraphicFramePr>
          <p:cNvPr id="5" name="Marcador de contenido 2">
            <a:extLst>
              <a:ext uri="{FF2B5EF4-FFF2-40B4-BE49-F238E27FC236}">
                <a16:creationId xmlns:a16="http://schemas.microsoft.com/office/drawing/2014/main" id="{79AF24DF-A3F0-2DDC-8A15-8EC0DA46CD48}"/>
              </a:ext>
            </a:extLst>
          </p:cNvPr>
          <p:cNvGraphicFramePr>
            <a:graphicFrameLocks noGrp="1"/>
          </p:cNvGraphicFramePr>
          <p:nvPr>
            <p:ph idx="1"/>
            <p:extLst>
              <p:ext uri="{D42A27DB-BD31-4B8C-83A1-F6EECF244321}">
                <p14:modId xmlns:p14="http://schemas.microsoft.com/office/powerpoint/2010/main" val="3642503941"/>
              </p:ext>
            </p:extLst>
          </p:nvPr>
        </p:nvGraphicFramePr>
        <p:xfrm>
          <a:off x="253219" y="1026942"/>
          <a:ext cx="11662116" cy="5465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092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ren de cuatro - Wikipedia, la enciclopedia libre">
            <a:extLst>
              <a:ext uri="{FF2B5EF4-FFF2-40B4-BE49-F238E27FC236}">
                <a16:creationId xmlns:a16="http://schemas.microsoft.com/office/drawing/2014/main" id="{8D2044A8-BB7D-698B-574D-E18B1E0F3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53" y="285238"/>
            <a:ext cx="7620000" cy="33051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a monitorización neuromuscular y su importancia en el uso de los  bloqueantes neuromusculares - ScienceDirect">
            <a:extLst>
              <a:ext uri="{FF2B5EF4-FFF2-40B4-BE49-F238E27FC236}">
                <a16:creationId xmlns:a16="http://schemas.microsoft.com/office/drawing/2014/main" id="{1E0D5407-7F14-1626-15EE-4FED922E7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240" y="3871766"/>
            <a:ext cx="7590942" cy="281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50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72A9D96-2D76-12A8-50CC-C6D5F1340182}"/>
              </a:ext>
            </a:extLst>
          </p:cNvPr>
          <p:cNvPicPr>
            <a:picLocks noGrp="1" noChangeAspect="1"/>
          </p:cNvPicPr>
          <p:nvPr>
            <p:ph idx="1"/>
          </p:nvPr>
        </p:nvPicPr>
        <p:blipFill>
          <a:blip r:embed="rId2"/>
          <a:stretch>
            <a:fillRect/>
          </a:stretch>
        </p:blipFill>
        <p:spPr>
          <a:xfrm>
            <a:off x="643467" y="1084410"/>
            <a:ext cx="10905066" cy="4689179"/>
          </a:xfrm>
          <a:prstGeom prst="rect">
            <a:avLst/>
          </a:prstGeom>
        </p:spPr>
      </p:pic>
    </p:spTree>
    <p:extLst>
      <p:ext uri="{BB962C8B-B14F-4D97-AF65-F5344CB8AC3E}">
        <p14:creationId xmlns:p14="http://schemas.microsoft.com/office/powerpoint/2010/main" val="894589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BE88E2-A8AF-7831-3EA5-9C5B61C3083C}"/>
              </a:ext>
            </a:extLst>
          </p:cNvPr>
          <p:cNvPicPr>
            <a:picLocks noChangeAspect="1"/>
          </p:cNvPicPr>
          <p:nvPr/>
        </p:nvPicPr>
        <p:blipFill rotWithShape="1">
          <a:blip r:embed="rId2">
            <a:duotone>
              <a:schemeClr val="bg2">
                <a:shade val="45000"/>
                <a:satMod val="135000"/>
              </a:schemeClr>
              <a:prstClr val="white"/>
            </a:duotone>
          </a:blip>
          <a:srcRect b="1279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8E1D88-43CC-E9CE-E06B-7349671906C4}"/>
              </a:ext>
            </a:extLst>
          </p:cNvPr>
          <p:cNvSpPr>
            <a:spLocks noGrp="1"/>
          </p:cNvSpPr>
          <p:nvPr>
            <p:ph type="title"/>
          </p:nvPr>
        </p:nvSpPr>
        <p:spPr>
          <a:xfrm>
            <a:off x="838200" y="365125"/>
            <a:ext cx="10515600" cy="647749"/>
          </a:xfrm>
        </p:spPr>
        <p:txBody>
          <a:bodyPr>
            <a:normAutofit fontScale="90000"/>
          </a:bodyPr>
          <a:lstStyle/>
          <a:p>
            <a:r>
              <a:rPr lang="es-MX" dirty="0"/>
              <a:t>Contaje </a:t>
            </a:r>
            <a:r>
              <a:rPr lang="es-MX" dirty="0" err="1"/>
              <a:t>postetánico</a:t>
            </a:r>
            <a:endParaRPr lang="es-MX" dirty="0"/>
          </a:p>
        </p:txBody>
      </p:sp>
      <p:graphicFrame>
        <p:nvGraphicFramePr>
          <p:cNvPr id="5" name="Marcador de contenido 2">
            <a:extLst>
              <a:ext uri="{FF2B5EF4-FFF2-40B4-BE49-F238E27FC236}">
                <a16:creationId xmlns:a16="http://schemas.microsoft.com/office/drawing/2014/main" id="{CA91C0F9-9FDD-DD82-503B-D2D41E18C0D7}"/>
              </a:ext>
            </a:extLst>
          </p:cNvPr>
          <p:cNvGraphicFramePr>
            <a:graphicFrameLocks noGrp="1"/>
          </p:cNvGraphicFramePr>
          <p:nvPr>
            <p:ph idx="1"/>
            <p:extLst>
              <p:ext uri="{D42A27DB-BD31-4B8C-83A1-F6EECF244321}">
                <p14:modId xmlns:p14="http://schemas.microsoft.com/office/powerpoint/2010/main" val="3461236748"/>
              </p:ext>
            </p:extLst>
          </p:nvPr>
        </p:nvGraphicFramePr>
        <p:xfrm>
          <a:off x="222738" y="1231558"/>
          <a:ext cx="11746523" cy="5506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6592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6491D-FC24-6517-DD30-F6983CBDCE01}"/>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9B54CCD-4038-BFAC-4891-3BB66FBB8301}"/>
              </a:ext>
            </a:extLst>
          </p:cNvPr>
          <p:cNvSpPr>
            <a:spLocks noGrp="1"/>
          </p:cNvSpPr>
          <p:nvPr>
            <p:ph type="title"/>
          </p:nvPr>
        </p:nvSpPr>
        <p:spPr>
          <a:xfrm>
            <a:off x="838200" y="365126"/>
            <a:ext cx="10515600" cy="507072"/>
          </a:xfrm>
        </p:spPr>
        <p:txBody>
          <a:bodyPr>
            <a:normAutofit fontScale="90000"/>
          </a:bodyPr>
          <a:lstStyle/>
          <a:p>
            <a:r>
              <a:rPr lang="es-MX" dirty="0"/>
              <a:t>Doble </a:t>
            </a:r>
            <a:r>
              <a:rPr lang="es-MX" dirty="0" err="1"/>
              <a:t>rafaga</a:t>
            </a:r>
            <a:endParaRPr lang="es-MX" dirty="0"/>
          </a:p>
        </p:txBody>
      </p:sp>
      <p:graphicFrame>
        <p:nvGraphicFramePr>
          <p:cNvPr id="5" name="Marcador de contenido 2">
            <a:extLst>
              <a:ext uri="{FF2B5EF4-FFF2-40B4-BE49-F238E27FC236}">
                <a16:creationId xmlns:a16="http://schemas.microsoft.com/office/drawing/2014/main" id="{67DEF4C7-2FD1-D23D-8010-4A0F2B28FDCE}"/>
              </a:ext>
            </a:extLst>
          </p:cNvPr>
          <p:cNvGraphicFramePr>
            <a:graphicFrameLocks noGrp="1"/>
          </p:cNvGraphicFramePr>
          <p:nvPr>
            <p:ph idx="1"/>
            <p:extLst>
              <p:ext uri="{D42A27DB-BD31-4B8C-83A1-F6EECF244321}">
                <p14:modId xmlns:p14="http://schemas.microsoft.com/office/powerpoint/2010/main" val="4152400569"/>
              </p:ext>
            </p:extLst>
          </p:nvPr>
        </p:nvGraphicFramePr>
        <p:xfrm>
          <a:off x="416169" y="1266092"/>
          <a:ext cx="11499165" cy="5331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5817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452621-7434-99A9-25E1-10CABD2F5A65}"/>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4208E6D-0AE8-C5C1-87FF-B118B47B836A}"/>
              </a:ext>
            </a:extLst>
          </p:cNvPr>
          <p:cNvSpPr>
            <a:spLocks noGrp="1"/>
          </p:cNvSpPr>
          <p:nvPr>
            <p:ph type="title"/>
          </p:nvPr>
        </p:nvSpPr>
        <p:spPr>
          <a:xfrm>
            <a:off x="838200" y="365125"/>
            <a:ext cx="10515600" cy="1325563"/>
          </a:xfrm>
        </p:spPr>
        <p:txBody>
          <a:bodyPr>
            <a:normAutofit/>
          </a:bodyPr>
          <a:lstStyle/>
          <a:p>
            <a:r>
              <a:rPr lang="es-MX" dirty="0"/>
              <a:t>IMPLICACIONES EN PEDIATRIA</a:t>
            </a:r>
          </a:p>
        </p:txBody>
      </p:sp>
      <p:graphicFrame>
        <p:nvGraphicFramePr>
          <p:cNvPr id="5" name="Marcador de contenido 2">
            <a:extLst>
              <a:ext uri="{FF2B5EF4-FFF2-40B4-BE49-F238E27FC236}">
                <a16:creationId xmlns:a16="http://schemas.microsoft.com/office/drawing/2014/main" id="{C40C9FBF-AB78-F9F1-2F5E-1DFAD2FA30A4}"/>
              </a:ext>
            </a:extLst>
          </p:cNvPr>
          <p:cNvGraphicFramePr>
            <a:graphicFrameLocks noGrp="1"/>
          </p:cNvGraphicFramePr>
          <p:nvPr>
            <p:ph idx="1"/>
            <p:extLst>
              <p:ext uri="{D42A27DB-BD31-4B8C-83A1-F6EECF244321}">
                <p14:modId xmlns:p14="http://schemas.microsoft.com/office/powerpoint/2010/main" val="2931540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037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F137F1-FFF4-5F19-6C4D-499545DF5422}"/>
              </a:ext>
            </a:extLst>
          </p:cNvPr>
          <p:cNvPicPr>
            <a:picLocks noChangeAspect="1"/>
          </p:cNvPicPr>
          <p:nvPr/>
        </p:nvPicPr>
        <p:blipFill rotWithShape="1">
          <a:blip r:embed="rId2"/>
          <a:srcRect b="14773"/>
          <a:stretch/>
        </p:blipFill>
        <p:spPr>
          <a:xfrm>
            <a:off x="20" y="10"/>
            <a:ext cx="12191980" cy="6857990"/>
          </a:xfrm>
          <a:prstGeom prst="rect">
            <a:avLst/>
          </a:prstGeom>
        </p:spPr>
      </p:pic>
      <p:sp>
        <p:nvSpPr>
          <p:cNvPr id="12"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655438" y="838201"/>
            <a:ext cx="7098161" cy="4549051"/>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Título 1">
            <a:extLst>
              <a:ext uri="{FF2B5EF4-FFF2-40B4-BE49-F238E27FC236}">
                <a16:creationId xmlns:a16="http://schemas.microsoft.com/office/drawing/2014/main" id="{07A1622B-FF23-1DA7-2248-8B79D9C2252A}"/>
              </a:ext>
            </a:extLst>
          </p:cNvPr>
          <p:cNvSpPr>
            <a:spLocks noGrp="1"/>
          </p:cNvSpPr>
          <p:nvPr>
            <p:ph type="ctrTitle"/>
          </p:nvPr>
        </p:nvSpPr>
        <p:spPr>
          <a:xfrm>
            <a:off x="3433991" y="1865235"/>
            <a:ext cx="5541054" cy="2494981"/>
          </a:xfrm>
        </p:spPr>
        <p:txBody>
          <a:bodyPr vert="horz" lIns="91440" tIns="45720" rIns="91440" bIns="45720" rtlCol="0">
            <a:normAutofit/>
          </a:bodyPr>
          <a:lstStyle/>
          <a:p>
            <a:r>
              <a:rPr lang="en-US" sz="4400" dirty="0"/>
              <a:t>USO DE US PARA MONITORIZACIÓN EN EL PERIOPERATORIO</a:t>
            </a:r>
          </a:p>
        </p:txBody>
      </p:sp>
    </p:spTree>
    <p:extLst>
      <p:ext uri="{BB962C8B-B14F-4D97-AF65-F5344CB8AC3E}">
        <p14:creationId xmlns:p14="http://schemas.microsoft.com/office/powerpoint/2010/main" val="2259379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scritorio con estetoscopio y teclado de ordenador">
            <a:extLst>
              <a:ext uri="{FF2B5EF4-FFF2-40B4-BE49-F238E27FC236}">
                <a16:creationId xmlns:a16="http://schemas.microsoft.com/office/drawing/2014/main" id="{16A20720-2DDB-B879-9744-BAA7C24920E5}"/>
              </a:ext>
            </a:extLst>
          </p:cNvPr>
          <p:cNvPicPr>
            <a:picLocks noChangeAspect="1"/>
          </p:cNvPicPr>
          <p:nvPr/>
        </p:nvPicPr>
        <p:blipFill rotWithShape="1">
          <a:blip r:embed="rId2">
            <a:duotone>
              <a:schemeClr val="bg2">
                <a:shade val="45000"/>
                <a:satMod val="135000"/>
              </a:schemeClr>
              <a:prstClr val="white"/>
            </a:duotone>
          </a:blip>
          <a:srcRect t="4960" b="1077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E9C5B8-1CB0-B40F-B399-3877079B2092}"/>
              </a:ext>
            </a:extLst>
          </p:cNvPr>
          <p:cNvSpPr>
            <a:spLocks noGrp="1"/>
          </p:cNvSpPr>
          <p:nvPr>
            <p:ph type="title"/>
          </p:nvPr>
        </p:nvSpPr>
        <p:spPr>
          <a:xfrm>
            <a:off x="838200" y="365125"/>
            <a:ext cx="10515600" cy="1325563"/>
          </a:xfrm>
        </p:spPr>
        <p:txBody>
          <a:bodyPr>
            <a:normAutofit/>
          </a:bodyPr>
          <a:lstStyle/>
          <a:p>
            <a:r>
              <a:rPr lang="es-MX" dirty="0"/>
              <a:t>EXAMEN DE USG PULMONAR</a:t>
            </a:r>
          </a:p>
        </p:txBody>
      </p:sp>
      <p:sp>
        <p:nvSpPr>
          <p:cNvPr id="3" name="Marcador de contenido 2">
            <a:extLst>
              <a:ext uri="{FF2B5EF4-FFF2-40B4-BE49-F238E27FC236}">
                <a16:creationId xmlns:a16="http://schemas.microsoft.com/office/drawing/2014/main" id="{DB206575-13A5-7256-A72E-D4278EB7CA27}"/>
              </a:ext>
            </a:extLst>
          </p:cNvPr>
          <p:cNvSpPr>
            <a:spLocks noGrp="1"/>
          </p:cNvSpPr>
          <p:nvPr>
            <p:ph idx="1"/>
          </p:nvPr>
        </p:nvSpPr>
        <p:spPr>
          <a:xfrm>
            <a:off x="838200" y="1825625"/>
            <a:ext cx="10515600" cy="4351338"/>
          </a:xfrm>
        </p:spPr>
        <p:txBody>
          <a:bodyPr>
            <a:normAutofit/>
          </a:bodyPr>
          <a:lstStyle/>
          <a:p>
            <a:r>
              <a:rPr lang="es-MX" dirty="0"/>
              <a:t> En  primer  lugar,  el  operador  debe  localizar  el  diafragma  y  los   pulmones.  </a:t>
            </a:r>
          </a:p>
          <a:p>
            <a:r>
              <a:rPr lang="es-MX" dirty="0"/>
              <a:t> En  una  región  de  interés  determinada,  se  debe   explorar  la  superficie  pulmonar  de  todos  los  espacios  intercostales   adyacentes  moviendo  la  sonda  transversalmente. </a:t>
            </a:r>
          </a:p>
          <a:p>
            <a:r>
              <a:rPr lang="es-MX" dirty="0"/>
              <a:t>Las  áreas   posteriores  se  pueden  examinar  más  extensamente  (hasta  la  columna)   si  se  realiza  una  ligera  rotación  del  paciente  sobre  el  lado  contralateral.</a:t>
            </a:r>
          </a:p>
          <a:p>
            <a:r>
              <a:rPr lang="es-MX" dirty="0"/>
              <a:t>El  área  posterosuperior  a  veces  es  difícil  de  evaluar   porque  la  escápula  puede  determinar  un  punto  ciego </a:t>
            </a:r>
          </a:p>
        </p:txBody>
      </p:sp>
    </p:spTree>
    <p:extLst>
      <p:ext uri="{BB962C8B-B14F-4D97-AF65-F5344CB8AC3E}">
        <p14:creationId xmlns:p14="http://schemas.microsoft.com/office/powerpoint/2010/main" val="1502944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a:extLst>
              <a:ext uri="{FF2B5EF4-FFF2-40B4-BE49-F238E27FC236}">
                <a16:creationId xmlns:a16="http://schemas.microsoft.com/office/drawing/2014/main" id="{43A5D3C6-846E-EE9B-8A03-AC1E359097F3}"/>
              </a:ext>
            </a:extLst>
          </p:cNvPr>
          <p:cNvPicPr>
            <a:picLocks noChangeAspect="1"/>
          </p:cNvPicPr>
          <p:nvPr/>
        </p:nvPicPr>
        <p:blipFill>
          <a:blip r:embed="rId2"/>
          <a:stretch>
            <a:fillRect/>
          </a:stretch>
        </p:blipFill>
        <p:spPr>
          <a:xfrm>
            <a:off x="747702" y="511293"/>
            <a:ext cx="4688341"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Marcador de contenido 2">
            <a:extLst>
              <a:ext uri="{FF2B5EF4-FFF2-40B4-BE49-F238E27FC236}">
                <a16:creationId xmlns:a16="http://schemas.microsoft.com/office/drawing/2014/main" id="{E33B5780-A66C-B0AE-0AFB-F10FF4C3BAD3}"/>
              </a:ext>
            </a:extLst>
          </p:cNvPr>
          <p:cNvSpPr>
            <a:spLocks noGrp="1"/>
          </p:cNvSpPr>
          <p:nvPr>
            <p:ph idx="1"/>
          </p:nvPr>
        </p:nvSpPr>
        <p:spPr>
          <a:xfrm>
            <a:off x="5466128" y="1266092"/>
            <a:ext cx="5978170" cy="5051548"/>
          </a:xfrm>
        </p:spPr>
        <p:txBody>
          <a:bodyPr>
            <a:normAutofit/>
          </a:bodyPr>
          <a:lstStyle/>
          <a:p>
            <a:r>
              <a:rPr lang="es-MX" sz="1500" dirty="0"/>
              <a:t>Los  ultrasonidos  no  se  transmiten  a  través  de  un  pulmón              normalmente   aireado  y  sólo  se  puede  ver  la  línea  pleural</a:t>
            </a:r>
          </a:p>
          <a:p>
            <a:r>
              <a:rPr lang="es-MX" sz="1500" dirty="0"/>
              <a:t>Línea   hiperecogénica  y  deslizante,  que  avanza  y  retrocede  con   la  ventilación, </a:t>
            </a:r>
          </a:p>
          <a:p>
            <a:r>
              <a:rPr lang="es-MX" sz="1500" dirty="0"/>
              <a:t>Líneas   horizontales  inmóviles  y  regularmente  espaciadas  hacia   la  pleura,  corresponden  a  un  artefacto  de  reverberación   normal  de  la  línea  pleural.  </a:t>
            </a:r>
          </a:p>
          <a:p>
            <a:r>
              <a:rPr lang="es-MX" sz="1500" dirty="0"/>
              <a:t>Aireación  normal </a:t>
            </a:r>
          </a:p>
          <a:p>
            <a:r>
              <a:rPr lang="es-MX" sz="1500" dirty="0"/>
              <a:t>El  edema  pulmonar  resulta  del  aumento  de  la  permeabilidad      capilar  (una  característica  de  la  lesión  pulmonar  aguda)  o  del       aumento de la presión hidrostática intravascular. </a:t>
            </a:r>
          </a:p>
        </p:txBody>
      </p:sp>
    </p:spTree>
    <p:extLst>
      <p:ext uri="{BB962C8B-B14F-4D97-AF65-F5344CB8AC3E}">
        <p14:creationId xmlns:p14="http://schemas.microsoft.com/office/powerpoint/2010/main" val="267546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7310C7E-CE5E-7A07-768A-A3CD082887FA}"/>
              </a:ext>
            </a:extLst>
          </p:cNvPr>
          <p:cNvPicPr>
            <a:picLocks noChangeAspect="1"/>
          </p:cNvPicPr>
          <p:nvPr/>
        </p:nvPicPr>
        <p:blipFill rotWithShape="1">
          <a:blip r:embed="rId2"/>
          <a:srcRect t="9632" b="3211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Marcador de contenido 2">
            <a:extLst>
              <a:ext uri="{FF2B5EF4-FFF2-40B4-BE49-F238E27FC236}">
                <a16:creationId xmlns:a16="http://schemas.microsoft.com/office/drawing/2014/main" id="{A4727F33-FAC3-1644-D998-B2EE3C87418F}"/>
              </a:ext>
            </a:extLst>
          </p:cNvPr>
          <p:cNvSpPr>
            <a:spLocks noGrp="1"/>
          </p:cNvSpPr>
          <p:nvPr>
            <p:ph idx="1"/>
          </p:nvPr>
        </p:nvSpPr>
        <p:spPr>
          <a:xfrm>
            <a:off x="422032" y="3752850"/>
            <a:ext cx="11287364" cy="2452687"/>
          </a:xfrm>
        </p:spPr>
        <p:txBody>
          <a:bodyPr anchor="ctr">
            <a:normAutofit/>
          </a:bodyPr>
          <a:lstStyle/>
          <a:p>
            <a:pPr algn="ctr"/>
            <a:r>
              <a:rPr lang="es-MX" dirty="0"/>
              <a:t>La  línea  pleural  es  visible  con  líneas  B  coalescentes  que  surgen    de  la   línea  pleural  y  se  extienden  hasta  el  borde  de  la  pantalla.    Este  patrón   corresponde  a  una  pérdida  grave  de  aireación  del pulmón resultante  del   llenado  parcial  de  los  espacios  alveolares    por  el  edema  pulmonar)</a:t>
            </a:r>
          </a:p>
        </p:txBody>
      </p:sp>
    </p:spTree>
    <p:extLst>
      <p:ext uri="{BB962C8B-B14F-4D97-AF65-F5344CB8AC3E}">
        <p14:creationId xmlns:p14="http://schemas.microsoft.com/office/powerpoint/2010/main" val="1525231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F305BBFF-1F85-EE8E-8514-5CE1D49C322D}"/>
              </a:ext>
            </a:extLst>
          </p:cNvPr>
          <p:cNvSpPr>
            <a:spLocks noGrp="1"/>
          </p:cNvSpPr>
          <p:nvPr>
            <p:ph type="title"/>
          </p:nvPr>
        </p:nvSpPr>
        <p:spPr>
          <a:xfrm rot="16200000">
            <a:off x="-1325880" y="1947672"/>
            <a:ext cx="5961888" cy="2788920"/>
          </a:xfrm>
        </p:spPr>
        <p:txBody>
          <a:bodyPr anchor="ctr">
            <a:normAutofit/>
          </a:bodyPr>
          <a:lstStyle/>
          <a:p>
            <a:r>
              <a:rPr lang="es-MX" sz="4800">
                <a:solidFill>
                  <a:schemeClr val="bg1"/>
                </a:solidFill>
              </a:rPr>
              <a:t>Otros hallazgos...</a:t>
            </a:r>
          </a:p>
        </p:txBody>
      </p:sp>
      <p:graphicFrame>
        <p:nvGraphicFramePr>
          <p:cNvPr id="6" name="Marcador de contenido 2">
            <a:extLst>
              <a:ext uri="{FF2B5EF4-FFF2-40B4-BE49-F238E27FC236}">
                <a16:creationId xmlns:a16="http://schemas.microsoft.com/office/drawing/2014/main" id="{0A9A8CD7-DCBC-BB9B-D7F5-17681A1009D9}"/>
              </a:ext>
            </a:extLst>
          </p:cNvPr>
          <p:cNvGraphicFramePr>
            <a:graphicFrameLocks noGrp="1"/>
          </p:cNvGraphicFramePr>
          <p:nvPr>
            <p:ph idx="1"/>
            <p:extLst>
              <p:ext uri="{D42A27DB-BD31-4B8C-83A1-F6EECF244321}">
                <p14:modId xmlns:p14="http://schemas.microsoft.com/office/powerpoint/2010/main" val="306919446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64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264BE3-769A-A75A-0CAE-F0EAD0C63F1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DCB8C8D-CF90-88DF-457C-EFC8DA68A34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89B1385-80B0-2E91-4BF3-DAFAB927D5A6}"/>
              </a:ext>
            </a:extLst>
          </p:cNvPr>
          <p:cNvPicPr>
            <a:picLocks noChangeAspect="1"/>
          </p:cNvPicPr>
          <p:nvPr/>
        </p:nvPicPr>
        <p:blipFill>
          <a:blip r:embed="rId2"/>
          <a:stretch>
            <a:fillRect/>
          </a:stretch>
        </p:blipFill>
        <p:spPr>
          <a:xfrm>
            <a:off x="-14038" y="315877"/>
            <a:ext cx="12220075" cy="6226245"/>
          </a:xfrm>
          <a:prstGeom prst="rect">
            <a:avLst/>
          </a:prstGeom>
        </p:spPr>
      </p:pic>
    </p:spTree>
    <p:extLst>
      <p:ext uri="{BB962C8B-B14F-4D97-AF65-F5344CB8AC3E}">
        <p14:creationId xmlns:p14="http://schemas.microsoft.com/office/powerpoint/2010/main" val="1595866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E8B2EC4-F391-0C7D-2086-7551AB2A487B}"/>
              </a:ext>
            </a:extLst>
          </p:cNvPr>
          <p:cNvPicPr>
            <a:picLocks noChangeAspect="1"/>
          </p:cNvPicPr>
          <p:nvPr/>
        </p:nvPicPr>
        <p:blipFill rotWithShape="1">
          <a:blip r:embed="rId2"/>
          <a:srcRect t="1852" b="153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Marcador de contenido 2">
            <a:extLst>
              <a:ext uri="{FF2B5EF4-FFF2-40B4-BE49-F238E27FC236}">
                <a16:creationId xmlns:a16="http://schemas.microsoft.com/office/drawing/2014/main" id="{0F30A44C-F6F5-BBF8-1E7C-BF740AB0244E}"/>
              </a:ext>
            </a:extLst>
          </p:cNvPr>
          <p:cNvSpPr>
            <a:spLocks noGrp="1"/>
          </p:cNvSpPr>
          <p:nvPr>
            <p:ph idx="1"/>
          </p:nvPr>
        </p:nvSpPr>
        <p:spPr>
          <a:xfrm>
            <a:off x="621130" y="3823189"/>
            <a:ext cx="10949740" cy="2452687"/>
          </a:xfrm>
        </p:spPr>
        <p:txBody>
          <a:bodyPr anchor="ctr">
            <a:normAutofit/>
          </a:bodyPr>
          <a:lstStyle/>
          <a:p>
            <a:pPr fontAlgn="base"/>
            <a:r>
              <a:rPr lang="es-MX" sz="2000" b="0" i="0" dirty="0">
                <a:effectLst/>
                <a:latin typeface="Open Sans" panose="020B0606030504020204" pitchFamily="34" charset="0"/>
              </a:rPr>
              <a:t>Uso de modo M: </a:t>
            </a:r>
          </a:p>
          <a:p>
            <a:pPr fontAlgn="base"/>
            <a:r>
              <a:rPr lang="es-MX" sz="2000" dirty="0">
                <a:latin typeface="Open Sans" panose="020B0606030504020204" pitchFamily="34" charset="0"/>
              </a:rPr>
              <a:t>O</a:t>
            </a:r>
            <a:r>
              <a:rPr lang="es-MX" sz="2000" b="0" i="0" dirty="0">
                <a:effectLst/>
                <a:latin typeface="Open Sans" panose="020B0606030504020204" pitchFamily="34" charset="0"/>
              </a:rPr>
              <a:t>rilla de playa (sea shore </a:t>
            </a:r>
            <a:r>
              <a:rPr lang="es-MX" sz="2000" b="0" i="0" dirty="0" err="1">
                <a:effectLst/>
                <a:latin typeface="Open Sans" panose="020B0606030504020204" pitchFamily="34" charset="0"/>
              </a:rPr>
              <a:t>sign</a:t>
            </a:r>
            <a:r>
              <a:rPr lang="es-MX" sz="2000" b="0" i="0" dirty="0">
                <a:effectLst/>
                <a:latin typeface="Open Sans" panose="020B0606030504020204" pitchFamily="34" charset="0"/>
              </a:rPr>
              <a:t>) que se produce por el deslizamiento del pulmón con los movimientos respiratorios, semejando granos de arena</a:t>
            </a:r>
          </a:p>
          <a:p>
            <a:pPr fontAlgn="base"/>
            <a:r>
              <a:rPr lang="es-MX" sz="2000" b="0" i="0" dirty="0">
                <a:effectLst/>
                <a:latin typeface="Open Sans" panose="020B0606030504020204" pitchFamily="34" charset="0"/>
              </a:rPr>
              <a:t>Signo de la estratósfera: La ausencia de movimiento respiratorio da un aspecto de código barras en toda la pantalla, signo característico, (pero no exclusivo), de neumotórax.</a:t>
            </a:r>
          </a:p>
          <a:p>
            <a:endParaRPr lang="es-MX" sz="1700" dirty="0"/>
          </a:p>
        </p:txBody>
      </p:sp>
    </p:spTree>
    <p:extLst>
      <p:ext uri="{BB962C8B-B14F-4D97-AF65-F5344CB8AC3E}">
        <p14:creationId xmlns:p14="http://schemas.microsoft.com/office/powerpoint/2010/main" val="1579675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lectroencefalograma de Sueño - Fundación Hospitalaria">
            <a:extLst>
              <a:ext uri="{FF2B5EF4-FFF2-40B4-BE49-F238E27FC236}">
                <a16:creationId xmlns:a16="http://schemas.microsoft.com/office/drawing/2014/main" id="{689063E9-3E21-FCA0-FB03-0EBDF1A7AF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867"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0"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95942A1C-0ED5-3DDA-3B1F-E774E19B10E3}"/>
              </a:ext>
            </a:extLst>
          </p:cNvPr>
          <p:cNvSpPr>
            <a:spLocks noGrp="1"/>
          </p:cNvSpPr>
          <p:nvPr>
            <p:ph idx="1"/>
          </p:nvPr>
        </p:nvSpPr>
        <p:spPr>
          <a:xfrm>
            <a:off x="838200" y="647114"/>
            <a:ext cx="3822189" cy="5529849"/>
          </a:xfrm>
        </p:spPr>
        <p:txBody>
          <a:bodyPr>
            <a:normAutofit fontScale="92500" lnSpcReduction="10000"/>
          </a:bodyPr>
          <a:lstStyle/>
          <a:p>
            <a:pPr marL="0" indent="0">
              <a:buNone/>
            </a:pPr>
            <a:r>
              <a:rPr lang="es-MX" dirty="0"/>
              <a:t>“Los cambios sobre actividad eléctrica cerebral y organización en distintos patrones de ondas del EEG con la administración de fármacos que actúan sobre el SNC se han descrito por décadas, por lo que </a:t>
            </a:r>
            <a:r>
              <a:rPr lang="es-MX" b="1" dirty="0"/>
              <a:t>el </a:t>
            </a:r>
            <a:r>
              <a:rPr lang="es-MX" b="1" dirty="0" err="1"/>
              <a:t>neuromonitoreo</a:t>
            </a:r>
            <a:r>
              <a:rPr lang="es-MX" b="1" dirty="0"/>
              <a:t> con EEG intraoperatorio se considera el enfoque más factible para el seguimiento de estados cerebrales bajo AG”</a:t>
            </a:r>
          </a:p>
        </p:txBody>
      </p:sp>
    </p:spTree>
    <p:extLst>
      <p:ext uri="{BB962C8B-B14F-4D97-AF65-F5344CB8AC3E}">
        <p14:creationId xmlns:p14="http://schemas.microsoft.com/office/powerpoint/2010/main" val="3191590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D4DDC0-DF4F-F2DC-B881-AF8EAF792DA6}"/>
              </a:ext>
            </a:extLst>
          </p:cNvPr>
          <p:cNvSpPr>
            <a:spLocks noGrp="1"/>
          </p:cNvSpPr>
          <p:nvPr>
            <p:ph type="title"/>
          </p:nvPr>
        </p:nvSpPr>
        <p:spPr/>
        <p:txBody>
          <a:bodyPr/>
          <a:lstStyle/>
          <a:p>
            <a:r>
              <a:rPr lang="es-MX" dirty="0"/>
              <a:t>US gástrico</a:t>
            </a:r>
          </a:p>
        </p:txBody>
      </p:sp>
      <p:graphicFrame>
        <p:nvGraphicFramePr>
          <p:cNvPr id="5" name="Marcador de contenido 2">
            <a:extLst>
              <a:ext uri="{FF2B5EF4-FFF2-40B4-BE49-F238E27FC236}">
                <a16:creationId xmlns:a16="http://schemas.microsoft.com/office/drawing/2014/main" id="{37EEDD56-1BB8-D78A-F5BA-1A449236309F}"/>
              </a:ext>
            </a:extLst>
          </p:cNvPr>
          <p:cNvGraphicFramePr>
            <a:graphicFrameLocks noGrp="1"/>
          </p:cNvGraphicFramePr>
          <p:nvPr>
            <p:ph idx="1"/>
            <p:extLst>
              <p:ext uri="{D42A27DB-BD31-4B8C-83A1-F6EECF244321}">
                <p14:modId xmlns:p14="http://schemas.microsoft.com/office/powerpoint/2010/main" val="583412985"/>
              </p:ext>
            </p:extLst>
          </p:nvPr>
        </p:nvGraphicFramePr>
        <p:xfrm>
          <a:off x="838200" y="1422400"/>
          <a:ext cx="10515600"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4985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órmulas escritas en una pizarra">
            <a:extLst>
              <a:ext uri="{FF2B5EF4-FFF2-40B4-BE49-F238E27FC236}">
                <a16:creationId xmlns:a16="http://schemas.microsoft.com/office/drawing/2014/main" id="{ECAF0ED8-7AC0-FC02-88B1-D03417652F14}"/>
              </a:ext>
            </a:extLst>
          </p:cNvPr>
          <p:cNvPicPr>
            <a:picLocks noChangeAspect="1"/>
          </p:cNvPicPr>
          <p:nvPr/>
        </p:nvPicPr>
        <p:blipFill rotWithShape="1">
          <a:blip r:embed="rId2"/>
          <a:srcRect l="29828" r="33626"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Marcador de contenido 2">
            <a:extLst>
              <a:ext uri="{FF2B5EF4-FFF2-40B4-BE49-F238E27FC236}">
                <a16:creationId xmlns:a16="http://schemas.microsoft.com/office/drawing/2014/main" id="{855F39F5-078E-A447-E15C-79BE5A3C2F98}"/>
              </a:ext>
            </a:extLst>
          </p:cNvPr>
          <p:cNvSpPr>
            <a:spLocks noGrp="1"/>
          </p:cNvSpPr>
          <p:nvPr>
            <p:ph idx="1"/>
          </p:nvPr>
        </p:nvSpPr>
        <p:spPr>
          <a:xfrm>
            <a:off x="4076701" y="741458"/>
            <a:ext cx="6781800" cy="3900730"/>
          </a:xfrm>
        </p:spPr>
        <p:txBody>
          <a:bodyPr anchor="t">
            <a:normAutofit/>
          </a:bodyPr>
          <a:lstStyle/>
          <a:p>
            <a:pPr fontAlgn="base"/>
            <a:r>
              <a:rPr lang="es-MX" sz="2000" b="0" i="0" dirty="0">
                <a:effectLst/>
                <a:latin typeface="Open Sans" panose="020B0606030504020204" pitchFamily="34" charset="0"/>
              </a:rPr>
              <a:t>Perlas y </a:t>
            </a:r>
            <a:r>
              <a:rPr lang="es-MX" sz="2000" b="0" i="0" dirty="0" err="1">
                <a:effectLst/>
                <a:latin typeface="Open Sans" panose="020B0606030504020204" pitchFamily="34" charset="0"/>
              </a:rPr>
              <a:t>cols</a:t>
            </a:r>
            <a:r>
              <a:rPr lang="es-MX" sz="2000" b="0" i="0" dirty="0">
                <a:effectLst/>
                <a:latin typeface="Open Sans" panose="020B0606030504020204" pitchFamily="34" charset="0"/>
              </a:rPr>
              <a:t> elaboraron </a:t>
            </a:r>
            <a:r>
              <a:rPr lang="es-MX" sz="2000" b="0" i="0" dirty="0">
                <a:effectLst/>
                <a:latin typeface="Open Sans" panose="020B0606030504020204" pitchFamily="34" charset="0"/>
                <a:sym typeface="Wingdings" panose="05000000000000000000" pitchFamily="2" charset="2"/>
              </a:rPr>
              <a:t> </a:t>
            </a:r>
            <a:r>
              <a:rPr lang="es-MX" sz="2000" dirty="0">
                <a:latin typeface="Open Sans" panose="020B0606030504020204" pitchFamily="34" charset="0"/>
                <a:sym typeface="Wingdings" panose="05000000000000000000" pitchFamily="2" charset="2"/>
              </a:rPr>
              <a:t>M</a:t>
            </a:r>
            <a:r>
              <a:rPr lang="es-MX" sz="2000" b="0" i="0" dirty="0">
                <a:effectLst/>
                <a:latin typeface="Open Sans" panose="020B0606030504020204" pitchFamily="34" charset="0"/>
              </a:rPr>
              <a:t>odelo de regresión lineal, se midió el contenido </a:t>
            </a:r>
            <a:r>
              <a:rPr lang="es-MX" sz="2000" b="0" i="0" dirty="0" err="1">
                <a:effectLst/>
                <a:latin typeface="Open Sans" panose="020B0606030504020204" pitchFamily="34" charset="0"/>
              </a:rPr>
              <a:t>antral</a:t>
            </a:r>
            <a:r>
              <a:rPr lang="es-MX" sz="2000" b="0" i="0" dirty="0">
                <a:effectLst/>
                <a:latin typeface="Open Sans" panose="020B0606030504020204" pitchFamily="34" charset="0"/>
              </a:rPr>
              <a:t> en decúbito dorsal y lateral derecho y se comparó con el volumen aspirado del estómago por endoscopía. </a:t>
            </a:r>
          </a:p>
          <a:p>
            <a:pPr marL="0" indent="0" fontAlgn="base">
              <a:buNone/>
            </a:pPr>
            <a:endParaRPr lang="es-MX" sz="2000" b="0" i="0" dirty="0">
              <a:effectLst/>
              <a:latin typeface="Open Sans" panose="020B0606030504020204" pitchFamily="34" charset="0"/>
            </a:endParaRPr>
          </a:p>
          <a:p>
            <a:pPr fontAlgn="base"/>
            <a:r>
              <a:rPr lang="es-MX" sz="2000" b="0" i="1" dirty="0">
                <a:effectLst/>
                <a:latin typeface="inherit"/>
              </a:rPr>
              <a:t>Volumen Gástrico</a:t>
            </a:r>
            <a:r>
              <a:rPr lang="es-MX" sz="2000" b="0" i="0" dirty="0">
                <a:effectLst/>
                <a:latin typeface="Open Sans" panose="020B0606030504020204" pitchFamily="34" charset="0"/>
              </a:rPr>
              <a:t> = 27 + 14,6 </a:t>
            </a:r>
            <a:r>
              <a:rPr lang="es-MX" sz="2000" b="0" i="1" dirty="0">
                <a:effectLst/>
                <a:latin typeface="inherit"/>
              </a:rPr>
              <a:t>•</a:t>
            </a:r>
            <a:r>
              <a:rPr lang="es-MX" sz="2000" b="0" i="0" dirty="0">
                <a:effectLst/>
                <a:latin typeface="Open Sans" panose="020B0606030504020204" pitchFamily="34" charset="0"/>
              </a:rPr>
              <a:t> (</a:t>
            </a:r>
            <a:r>
              <a:rPr lang="es-MX" sz="2000" b="0" i="1" dirty="0">
                <a:effectLst/>
                <a:latin typeface="inherit"/>
              </a:rPr>
              <a:t>Área</a:t>
            </a:r>
            <a:r>
              <a:rPr lang="es-MX" sz="2000" b="0" i="1" baseline="-25000" dirty="0">
                <a:effectLst/>
                <a:latin typeface="inherit"/>
              </a:rPr>
              <a:t> Sección DLD cm</a:t>
            </a:r>
            <a:r>
              <a:rPr lang="es-MX" sz="2000" b="0" i="1" dirty="0">
                <a:effectLst/>
                <a:latin typeface="inherit"/>
              </a:rPr>
              <a:t> </a:t>
            </a:r>
            <a:r>
              <a:rPr lang="es-MX" sz="2000" b="0" i="0" baseline="30000" dirty="0">
                <a:effectLst/>
                <a:latin typeface="inherit"/>
              </a:rPr>
              <a:t>2</a:t>
            </a:r>
            <a:r>
              <a:rPr lang="es-MX" sz="2000" b="0" i="0" dirty="0">
                <a:effectLst/>
                <a:latin typeface="Open Sans" panose="020B0606030504020204" pitchFamily="34" charset="0"/>
              </a:rPr>
              <a:t>) – 1,28 </a:t>
            </a:r>
            <a:r>
              <a:rPr lang="es-MX" sz="2000" b="0" i="1" dirty="0">
                <a:effectLst/>
                <a:latin typeface="inherit"/>
              </a:rPr>
              <a:t>•</a:t>
            </a:r>
            <a:r>
              <a:rPr lang="es-MX" sz="2000" b="0" i="0" dirty="0">
                <a:effectLst/>
                <a:latin typeface="Open Sans" panose="020B0606030504020204" pitchFamily="34" charset="0"/>
              </a:rPr>
              <a:t> </a:t>
            </a:r>
            <a:r>
              <a:rPr lang="es-MX" sz="2000" b="0" i="1" dirty="0">
                <a:effectLst/>
                <a:latin typeface="inherit"/>
              </a:rPr>
              <a:t>edad (años)</a:t>
            </a:r>
          </a:p>
          <a:p>
            <a:pPr marL="0" indent="0" fontAlgn="base">
              <a:buNone/>
            </a:pPr>
            <a:endParaRPr lang="es-MX" sz="2000" b="0" i="0" dirty="0">
              <a:effectLst/>
              <a:latin typeface="Open Sans" panose="020B0606030504020204" pitchFamily="34" charset="0"/>
            </a:endParaRPr>
          </a:p>
          <a:p>
            <a:pPr fontAlgn="base"/>
            <a:r>
              <a:rPr lang="es-MX" sz="2000" b="0" i="0" dirty="0">
                <a:effectLst/>
                <a:latin typeface="Open Sans" panose="020B0606030504020204" pitchFamily="34" charset="0"/>
              </a:rPr>
              <a:t>Según el volumen calculado se determina el riesgo de bronco-aspiración ajustado por edad, teniendo como valor de referencia a un volumen menor de 1,5 </a:t>
            </a:r>
            <a:r>
              <a:rPr lang="es-MX" sz="2000" b="0" i="0" dirty="0" err="1">
                <a:effectLst/>
                <a:latin typeface="Open Sans" panose="020B0606030504020204" pitchFamily="34" charset="0"/>
              </a:rPr>
              <a:t>ml·kg</a:t>
            </a:r>
            <a:r>
              <a:rPr lang="es-MX" sz="2000" b="0" i="0" dirty="0">
                <a:effectLst/>
                <a:latin typeface="Open Sans" panose="020B0606030504020204" pitchFamily="34" charset="0"/>
              </a:rPr>
              <a:t>.</a:t>
            </a:r>
            <a:endParaRPr lang="es-MX" sz="2000" dirty="0"/>
          </a:p>
        </p:txBody>
      </p:sp>
    </p:spTree>
    <p:extLst>
      <p:ext uri="{BB962C8B-B14F-4D97-AF65-F5344CB8AC3E}">
        <p14:creationId xmlns:p14="http://schemas.microsoft.com/office/powerpoint/2010/main" val="4251612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F50684B-363C-66A8-8455-E55BE742C0B1}"/>
              </a:ext>
            </a:extLst>
          </p:cNvPr>
          <p:cNvSpPr>
            <a:spLocks noGrp="1"/>
          </p:cNvSpPr>
          <p:nvPr>
            <p:ph idx="1"/>
          </p:nvPr>
        </p:nvSpPr>
        <p:spPr/>
        <p:txBody>
          <a:bodyPr>
            <a:normAutofit fontScale="92500"/>
          </a:bodyPr>
          <a:lstStyle/>
          <a:p>
            <a:pPr algn="l" fontAlgn="base"/>
            <a:r>
              <a:rPr lang="es-MX" b="0" i="0" dirty="0">
                <a:solidFill>
                  <a:srgbClr val="000000"/>
                </a:solidFill>
                <a:effectLst/>
                <a:latin typeface="Open Sans" panose="020B0606030504020204" pitchFamily="34" charset="0"/>
              </a:rPr>
              <a:t>Spencer y cols.</a:t>
            </a:r>
            <a:r>
              <a:rPr lang="es-MX" b="0" i="0" baseline="30000" dirty="0">
                <a:solidFill>
                  <a:srgbClr val="000000"/>
                </a:solidFill>
                <a:effectLst/>
                <a:latin typeface="inherit"/>
              </a:rPr>
              <a:t>22</a:t>
            </a:r>
            <a:r>
              <a:rPr lang="es-MX" b="0" i="0" dirty="0">
                <a:solidFill>
                  <a:srgbClr val="000000"/>
                </a:solidFill>
                <a:effectLst/>
                <a:latin typeface="Open Sans" panose="020B0606030504020204" pitchFamily="34" charset="0"/>
              </a:rPr>
              <a:t>, han desarrollado siguiendo una metodología similar en pacientes </a:t>
            </a:r>
            <a:r>
              <a:rPr lang="es-MX" b="0" i="0" dirty="0" err="1">
                <a:solidFill>
                  <a:srgbClr val="000000"/>
                </a:solidFill>
                <a:effectLst/>
                <a:latin typeface="Open Sans" panose="020B0606030504020204" pitchFamily="34" charset="0"/>
              </a:rPr>
              <a:t>pediatricos</a:t>
            </a:r>
            <a:r>
              <a:rPr lang="es-MX" b="0" i="0" dirty="0">
                <a:solidFill>
                  <a:srgbClr val="000000"/>
                </a:solidFill>
                <a:effectLst/>
                <a:latin typeface="Open Sans" panose="020B0606030504020204" pitchFamily="34" charset="0"/>
              </a:rPr>
              <a:t>. La fórmula en este caso se basa en la edad en meses:</a:t>
            </a:r>
          </a:p>
          <a:p>
            <a:pPr marL="0" indent="0" algn="l" fontAlgn="base">
              <a:buNone/>
            </a:pPr>
            <a:endParaRPr lang="es-MX" b="0" i="0" dirty="0">
              <a:solidFill>
                <a:srgbClr val="000000"/>
              </a:solidFill>
              <a:effectLst/>
              <a:latin typeface="Open Sans" panose="020B0606030504020204" pitchFamily="34" charset="0"/>
            </a:endParaRPr>
          </a:p>
          <a:p>
            <a:pPr algn="l" fontAlgn="base"/>
            <a:r>
              <a:rPr lang="es-MX" b="0" i="1" dirty="0">
                <a:solidFill>
                  <a:srgbClr val="000000"/>
                </a:solidFill>
                <a:effectLst/>
                <a:latin typeface="inherit"/>
              </a:rPr>
              <a:t>Volumen Gástrico</a:t>
            </a:r>
            <a:r>
              <a:rPr lang="es-MX" b="0" i="0" dirty="0">
                <a:solidFill>
                  <a:srgbClr val="000000"/>
                </a:solidFill>
                <a:effectLst/>
                <a:latin typeface="Open Sans" panose="020B0606030504020204" pitchFamily="34" charset="0"/>
              </a:rPr>
              <a:t> = -7,8 + 3,5 </a:t>
            </a:r>
            <a:r>
              <a:rPr lang="es-MX" b="0" i="1" dirty="0">
                <a:solidFill>
                  <a:srgbClr val="000000"/>
                </a:solidFill>
                <a:effectLst/>
                <a:latin typeface="inherit"/>
              </a:rPr>
              <a:t>•</a:t>
            </a:r>
            <a:r>
              <a:rPr lang="es-MX" b="0" i="0" dirty="0">
                <a:solidFill>
                  <a:srgbClr val="000000"/>
                </a:solidFill>
                <a:effectLst/>
                <a:latin typeface="Open Sans" panose="020B0606030504020204" pitchFamily="34" charset="0"/>
              </a:rPr>
              <a:t> (</a:t>
            </a:r>
            <a:r>
              <a:rPr lang="es-MX" b="0" i="1" dirty="0">
                <a:solidFill>
                  <a:srgbClr val="000000"/>
                </a:solidFill>
                <a:effectLst/>
                <a:latin typeface="inherit"/>
              </a:rPr>
              <a:t>Área</a:t>
            </a:r>
            <a:r>
              <a:rPr lang="es-MX" b="0" i="1" baseline="-25000" dirty="0">
                <a:solidFill>
                  <a:srgbClr val="000000"/>
                </a:solidFill>
                <a:effectLst/>
                <a:latin typeface="inherit"/>
              </a:rPr>
              <a:t> Sección DLD cm</a:t>
            </a:r>
            <a:r>
              <a:rPr lang="es-MX" b="0" i="1" dirty="0">
                <a:solidFill>
                  <a:srgbClr val="000000"/>
                </a:solidFill>
                <a:effectLst/>
                <a:latin typeface="inherit"/>
              </a:rPr>
              <a:t> </a:t>
            </a:r>
            <a:r>
              <a:rPr lang="es-MX" b="0" i="0" baseline="30000" dirty="0">
                <a:solidFill>
                  <a:srgbClr val="000000"/>
                </a:solidFill>
                <a:effectLst/>
                <a:latin typeface="inherit"/>
              </a:rPr>
              <a:t>2</a:t>
            </a:r>
            <a:r>
              <a:rPr lang="es-MX" b="0" i="0" dirty="0">
                <a:solidFill>
                  <a:srgbClr val="000000"/>
                </a:solidFill>
                <a:effectLst/>
                <a:latin typeface="Open Sans" panose="020B0606030504020204" pitchFamily="34" charset="0"/>
              </a:rPr>
              <a:t>) + 0,127 </a:t>
            </a:r>
            <a:r>
              <a:rPr lang="es-MX" b="0" i="1" dirty="0">
                <a:solidFill>
                  <a:srgbClr val="000000"/>
                </a:solidFill>
                <a:effectLst/>
                <a:latin typeface="inherit"/>
              </a:rPr>
              <a:t>•</a:t>
            </a:r>
            <a:r>
              <a:rPr lang="es-MX" b="0" i="0" dirty="0">
                <a:solidFill>
                  <a:srgbClr val="000000"/>
                </a:solidFill>
                <a:effectLst/>
                <a:latin typeface="Open Sans" panose="020B0606030504020204" pitchFamily="34" charset="0"/>
              </a:rPr>
              <a:t> </a:t>
            </a:r>
            <a:r>
              <a:rPr lang="es-MX" b="0" i="1" dirty="0">
                <a:solidFill>
                  <a:srgbClr val="000000"/>
                </a:solidFill>
                <a:effectLst/>
                <a:latin typeface="inherit"/>
              </a:rPr>
              <a:t>edad (meses)</a:t>
            </a:r>
          </a:p>
          <a:p>
            <a:pPr marL="0" indent="0" algn="l" fontAlgn="base">
              <a:buNone/>
            </a:pPr>
            <a:endParaRPr lang="es-MX" b="0" i="0" dirty="0">
              <a:solidFill>
                <a:srgbClr val="000000"/>
              </a:solidFill>
              <a:effectLst/>
              <a:latin typeface="Open Sans" panose="020B0606030504020204" pitchFamily="34" charset="0"/>
            </a:endParaRPr>
          </a:p>
          <a:p>
            <a:pPr algn="l" fontAlgn="base"/>
            <a:r>
              <a:rPr lang="es-MX" b="1" i="0" dirty="0">
                <a:solidFill>
                  <a:srgbClr val="000000"/>
                </a:solidFill>
                <a:effectLst/>
                <a:latin typeface="Open Sans" panose="020B0606030504020204" pitchFamily="34" charset="0"/>
              </a:rPr>
              <a:t>El US de estómago no es adecuado para pacientes con anatomía alterada como gastrectomía previa o </a:t>
            </a:r>
            <a:r>
              <a:rPr lang="es-MX" b="1" i="1" dirty="0">
                <a:solidFill>
                  <a:srgbClr val="000000"/>
                </a:solidFill>
                <a:effectLst/>
                <a:latin typeface="inherit"/>
              </a:rPr>
              <a:t>bypass</a:t>
            </a:r>
            <a:r>
              <a:rPr lang="es-MX" b="1" i="0" dirty="0">
                <a:solidFill>
                  <a:srgbClr val="000000"/>
                </a:solidFill>
                <a:effectLst/>
                <a:latin typeface="Open Sans" panose="020B0606030504020204" pitchFamily="34" charset="0"/>
              </a:rPr>
              <a:t>, banda gástrica </a:t>
            </a:r>
            <a:r>
              <a:rPr lang="es-MX" b="1" i="1" dirty="0">
                <a:solidFill>
                  <a:srgbClr val="000000"/>
                </a:solidFill>
                <a:effectLst/>
                <a:latin typeface="inherit"/>
              </a:rPr>
              <a:t>in situ</a:t>
            </a:r>
            <a:r>
              <a:rPr lang="es-MX" b="1" i="0" dirty="0">
                <a:solidFill>
                  <a:srgbClr val="000000"/>
                </a:solidFill>
                <a:effectLst/>
                <a:latin typeface="Open Sans" panose="020B0606030504020204" pitchFamily="34" charset="0"/>
              </a:rPr>
              <a:t>, gran hernia hiatal o </a:t>
            </a:r>
            <a:r>
              <a:rPr lang="es-MX" b="1" i="0" dirty="0" err="1">
                <a:solidFill>
                  <a:srgbClr val="000000"/>
                </a:solidFill>
                <a:effectLst/>
                <a:latin typeface="Open Sans" panose="020B0606030504020204" pitchFamily="34" charset="0"/>
              </a:rPr>
              <a:t>fundoplicatura</a:t>
            </a:r>
            <a:r>
              <a:rPr lang="es-MX" b="1" i="0" dirty="0">
                <a:solidFill>
                  <a:srgbClr val="000000"/>
                </a:solidFill>
                <a:effectLst/>
                <a:latin typeface="Open Sans" panose="020B0606030504020204" pitchFamily="34" charset="0"/>
              </a:rPr>
              <a:t> previa.</a:t>
            </a:r>
          </a:p>
          <a:p>
            <a:endParaRPr lang="es-MX" dirty="0"/>
          </a:p>
        </p:txBody>
      </p:sp>
    </p:spTree>
    <p:extLst>
      <p:ext uri="{BB962C8B-B14F-4D97-AF65-F5344CB8AC3E}">
        <p14:creationId xmlns:p14="http://schemas.microsoft.com/office/powerpoint/2010/main" val="3903787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C9CAA-43D4-5493-0F09-F531F37A8B6A}"/>
              </a:ext>
            </a:extLst>
          </p:cNvPr>
          <p:cNvSpPr>
            <a:spLocks noGrp="1"/>
          </p:cNvSpPr>
          <p:nvPr>
            <p:ph type="title"/>
          </p:nvPr>
        </p:nvSpPr>
        <p:spPr/>
        <p:txBody>
          <a:bodyPr/>
          <a:lstStyle/>
          <a:p>
            <a:endParaRPr lang="es-MX"/>
          </a:p>
        </p:txBody>
      </p:sp>
      <p:pic>
        <p:nvPicPr>
          <p:cNvPr id="5" name="Imagen 4">
            <a:extLst>
              <a:ext uri="{FF2B5EF4-FFF2-40B4-BE49-F238E27FC236}">
                <a16:creationId xmlns:a16="http://schemas.microsoft.com/office/drawing/2014/main" id="{134A3020-5098-7A75-F145-C7655B9E0E2C}"/>
              </a:ext>
            </a:extLst>
          </p:cNvPr>
          <p:cNvPicPr>
            <a:picLocks noChangeAspect="1"/>
          </p:cNvPicPr>
          <p:nvPr/>
        </p:nvPicPr>
        <p:blipFill>
          <a:blip r:embed="rId2"/>
          <a:stretch>
            <a:fillRect/>
          </a:stretch>
        </p:blipFill>
        <p:spPr>
          <a:xfrm>
            <a:off x="622300" y="1903383"/>
            <a:ext cx="6096000" cy="3644165"/>
          </a:xfrm>
          <a:prstGeom prst="rect">
            <a:avLst/>
          </a:prstGeom>
        </p:spPr>
      </p:pic>
      <p:pic>
        <p:nvPicPr>
          <p:cNvPr id="7" name="Imagen 6">
            <a:extLst>
              <a:ext uri="{FF2B5EF4-FFF2-40B4-BE49-F238E27FC236}">
                <a16:creationId xmlns:a16="http://schemas.microsoft.com/office/drawing/2014/main" id="{D5449FDE-1DA5-3F8B-AD43-44CC2D022459}"/>
              </a:ext>
            </a:extLst>
          </p:cNvPr>
          <p:cNvPicPr>
            <a:picLocks noChangeAspect="1"/>
          </p:cNvPicPr>
          <p:nvPr/>
        </p:nvPicPr>
        <p:blipFill>
          <a:blip r:embed="rId3"/>
          <a:stretch>
            <a:fillRect/>
          </a:stretch>
        </p:blipFill>
        <p:spPr>
          <a:xfrm>
            <a:off x="6965617" y="1906457"/>
            <a:ext cx="4489783" cy="3708560"/>
          </a:xfrm>
          <a:prstGeom prst="rect">
            <a:avLst/>
          </a:prstGeom>
        </p:spPr>
      </p:pic>
    </p:spTree>
    <p:extLst>
      <p:ext uri="{BB962C8B-B14F-4D97-AF65-F5344CB8AC3E}">
        <p14:creationId xmlns:p14="http://schemas.microsoft.com/office/powerpoint/2010/main" val="742531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67066C-C06E-DB98-DC15-889430ADC3B2}"/>
              </a:ext>
            </a:extLst>
          </p:cNvPr>
          <p:cNvSpPr>
            <a:spLocks noGrp="1"/>
          </p:cNvSpPr>
          <p:nvPr>
            <p:ph type="title"/>
          </p:nvPr>
        </p:nvSpPr>
        <p:spPr>
          <a:xfrm>
            <a:off x="841248" y="256032"/>
            <a:ext cx="10506456" cy="1014984"/>
          </a:xfrm>
        </p:spPr>
        <p:txBody>
          <a:bodyPr anchor="b">
            <a:normAutofit/>
          </a:bodyPr>
          <a:lstStyle/>
          <a:p>
            <a:r>
              <a:rPr lang="es-MX" dirty="0"/>
              <a:t>US para valoración de vía aérea</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Marcador de contenido 2">
            <a:extLst>
              <a:ext uri="{FF2B5EF4-FFF2-40B4-BE49-F238E27FC236}">
                <a16:creationId xmlns:a16="http://schemas.microsoft.com/office/drawing/2014/main" id="{0414392D-F9A6-7AA2-C541-27B868A02906}"/>
              </a:ext>
            </a:extLst>
          </p:cNvPr>
          <p:cNvGraphicFramePr>
            <a:graphicFrameLocks noGrp="1"/>
          </p:cNvGraphicFramePr>
          <p:nvPr>
            <p:ph idx="1"/>
            <p:extLst>
              <p:ext uri="{D42A27DB-BD31-4B8C-83A1-F6EECF244321}">
                <p14:modId xmlns:p14="http://schemas.microsoft.com/office/powerpoint/2010/main" val="304990622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641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865832-F982-0134-127E-CD9EB8B49BDB}"/>
              </a:ext>
            </a:extLst>
          </p:cNvPr>
          <p:cNvPicPr>
            <a:picLocks noChangeAspect="1"/>
          </p:cNvPicPr>
          <p:nvPr/>
        </p:nvPicPr>
        <p:blipFill rotWithShape="1">
          <a:blip r:embed="rId2"/>
          <a:srcRect t="4116" r="1"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Marcador de contenido 2">
            <a:extLst>
              <a:ext uri="{FF2B5EF4-FFF2-40B4-BE49-F238E27FC236}">
                <a16:creationId xmlns:a16="http://schemas.microsoft.com/office/drawing/2014/main" id="{76E7B0A3-DD06-539C-D680-880F1A8E6F3B}"/>
              </a:ext>
            </a:extLst>
          </p:cNvPr>
          <p:cNvSpPr>
            <a:spLocks noGrp="1"/>
          </p:cNvSpPr>
          <p:nvPr>
            <p:ph idx="1"/>
          </p:nvPr>
        </p:nvSpPr>
        <p:spPr>
          <a:xfrm>
            <a:off x="6417734" y="478972"/>
            <a:ext cx="5291663" cy="5888490"/>
          </a:xfrm>
        </p:spPr>
        <p:txBody>
          <a:bodyPr>
            <a:normAutofit/>
          </a:bodyPr>
          <a:lstStyle/>
          <a:p>
            <a:r>
              <a:rPr lang="es-MX" sz="1800" b="0" i="0" dirty="0">
                <a:effectLst/>
                <a:latin typeface="Open Sans" panose="020B0606030504020204" pitchFamily="34" charset="0"/>
              </a:rPr>
              <a:t>Transductor lineal, en forma transversal sobre la escotadura esternal para identificar los anillos traqueales, buscando la línea media y luego se rota en 90º, ascendiendo por el cuello, reconociendo los cartílagos traqueales que muestran una configuración como de </a:t>
            </a:r>
            <a:r>
              <a:rPr lang="es-MX" sz="1800" b="1" i="0" dirty="0">
                <a:effectLst/>
                <a:latin typeface="Open Sans" panose="020B0606030504020204" pitchFamily="34" charset="0"/>
              </a:rPr>
              <a:t>“cuentas de rosario</a:t>
            </a:r>
            <a:r>
              <a:rPr lang="es-MX" sz="1800" b="0" i="0" dirty="0">
                <a:effectLst/>
                <a:latin typeface="Open Sans" panose="020B0606030504020204" pitchFamily="34" charset="0"/>
              </a:rPr>
              <a:t>”, apareciendo luego el </a:t>
            </a:r>
            <a:r>
              <a:rPr lang="es-MX" sz="1800" b="1" i="0" dirty="0">
                <a:effectLst/>
                <a:latin typeface="Open Sans" panose="020B0606030504020204" pitchFamily="34" charset="0"/>
              </a:rPr>
              <a:t>cartílago cricoides </a:t>
            </a:r>
            <a:r>
              <a:rPr lang="es-MX" sz="1800" b="0" i="0" dirty="0">
                <a:effectLst/>
                <a:latin typeface="Open Sans" panose="020B0606030504020204" pitchFamily="34" charset="0"/>
              </a:rPr>
              <a:t>con características </a:t>
            </a:r>
            <a:r>
              <a:rPr lang="es-MX" sz="1800" b="0" i="0" dirty="0" err="1">
                <a:effectLst/>
                <a:latin typeface="Open Sans" panose="020B0606030504020204" pitchFamily="34" charset="0"/>
              </a:rPr>
              <a:t>sonográficas</a:t>
            </a:r>
            <a:r>
              <a:rPr lang="es-MX" sz="1800" b="0" i="0" dirty="0">
                <a:effectLst/>
                <a:latin typeface="Open Sans" panose="020B0606030504020204" pitchFamily="34" charset="0"/>
              </a:rPr>
              <a:t> similares a los cartílagos traqueales pero de </a:t>
            </a:r>
            <a:r>
              <a:rPr lang="es-MX" sz="1800" b="1" i="0" dirty="0">
                <a:effectLst/>
                <a:latin typeface="Open Sans" panose="020B0606030504020204" pitchFamily="34" charset="0"/>
              </a:rPr>
              <a:t>mayor tamaño </a:t>
            </a:r>
            <a:r>
              <a:rPr lang="es-MX" sz="1800" b="0" i="0" dirty="0">
                <a:effectLst/>
                <a:latin typeface="Open Sans" panose="020B0606030504020204" pitchFamily="34" charset="0"/>
              </a:rPr>
              <a:t>y de ubicación más anterior. Siguiendo en dirección cefálica aparece la membrana cricotiroidea.</a:t>
            </a:r>
          </a:p>
          <a:p>
            <a:r>
              <a:rPr lang="es-MX" sz="1800" b="0" i="0" dirty="0">
                <a:solidFill>
                  <a:srgbClr val="000000"/>
                </a:solidFill>
                <a:effectLst/>
                <a:latin typeface="Open Sans" panose="020B0606030504020204" pitchFamily="34" charset="0"/>
              </a:rPr>
              <a:t>El transductor puesto en forma transversal sobre la laringe permite ver el movimiento de las cuerdas vocales. Se le pide al paciente que respire tranquilamente y luego que vocalice</a:t>
            </a:r>
            <a:endParaRPr lang="es-MX" sz="1800" dirty="0"/>
          </a:p>
          <a:p>
            <a:endParaRPr lang="es-MX" sz="1800" dirty="0"/>
          </a:p>
        </p:txBody>
      </p:sp>
    </p:spTree>
    <p:extLst>
      <p:ext uri="{BB962C8B-B14F-4D97-AF65-F5344CB8AC3E}">
        <p14:creationId xmlns:p14="http://schemas.microsoft.com/office/powerpoint/2010/main" val="2076804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B5CEB-E643-DB41-FBD4-C2E952F7C22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2C18DAD-86A5-91CA-8C30-25D7F9343806}"/>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09A1409-B8AF-FFD3-AD17-55306C00C7DD}"/>
              </a:ext>
            </a:extLst>
          </p:cNvPr>
          <p:cNvPicPr>
            <a:picLocks noChangeAspect="1"/>
          </p:cNvPicPr>
          <p:nvPr/>
        </p:nvPicPr>
        <p:blipFill>
          <a:blip r:embed="rId2"/>
          <a:stretch>
            <a:fillRect/>
          </a:stretch>
        </p:blipFill>
        <p:spPr>
          <a:xfrm>
            <a:off x="667701" y="592819"/>
            <a:ext cx="10856597" cy="5672362"/>
          </a:xfrm>
          <a:prstGeom prst="rect">
            <a:avLst/>
          </a:prstGeom>
        </p:spPr>
      </p:pic>
    </p:spTree>
    <p:extLst>
      <p:ext uri="{BB962C8B-B14F-4D97-AF65-F5344CB8AC3E}">
        <p14:creationId xmlns:p14="http://schemas.microsoft.com/office/powerpoint/2010/main" val="1122738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094E85C-9C8B-F068-AAFE-077CE0F92C10}"/>
              </a:ext>
            </a:extLst>
          </p:cNvPr>
          <p:cNvPicPr>
            <a:picLocks noChangeAspect="1"/>
          </p:cNvPicPr>
          <p:nvPr/>
        </p:nvPicPr>
        <p:blipFill rotWithShape="1">
          <a:blip r:embed="rId2"/>
          <a:srcRect b="260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Marcador de contenido 2">
            <a:extLst>
              <a:ext uri="{FF2B5EF4-FFF2-40B4-BE49-F238E27FC236}">
                <a16:creationId xmlns:a16="http://schemas.microsoft.com/office/drawing/2014/main" id="{398F5DF5-7C24-D684-D7D9-2059F766E784}"/>
              </a:ext>
            </a:extLst>
          </p:cNvPr>
          <p:cNvSpPr>
            <a:spLocks noGrp="1"/>
          </p:cNvSpPr>
          <p:nvPr>
            <p:ph idx="1"/>
          </p:nvPr>
        </p:nvSpPr>
        <p:spPr>
          <a:xfrm>
            <a:off x="261258" y="3752850"/>
            <a:ext cx="11448138" cy="3533321"/>
          </a:xfrm>
        </p:spPr>
        <p:txBody>
          <a:bodyPr anchor="ctr">
            <a:normAutofit/>
          </a:bodyPr>
          <a:lstStyle/>
          <a:p>
            <a:pPr fontAlgn="base"/>
            <a:r>
              <a:rPr lang="es-MX" sz="2000" b="0" i="0" dirty="0">
                <a:effectLst/>
                <a:latin typeface="Open Sans" panose="020B0606030504020204" pitchFamily="34" charset="0"/>
              </a:rPr>
              <a:t>El uso de US en la VA también sirve para confirmar la correcta intubación de la tráquea en forma directa e indirecta. La indirecta es comprobando el </a:t>
            </a:r>
            <a:r>
              <a:rPr lang="es-MX" sz="2000" b="0" i="0" dirty="0" err="1">
                <a:effectLst/>
                <a:latin typeface="Open Sans" panose="020B0606030504020204" pitchFamily="34" charset="0"/>
              </a:rPr>
              <a:t>lung</a:t>
            </a:r>
            <a:r>
              <a:rPr lang="es-MX" sz="2000" b="0" i="0" dirty="0">
                <a:effectLst/>
                <a:latin typeface="Open Sans" panose="020B0606030504020204" pitchFamily="34" charset="0"/>
              </a:rPr>
              <a:t> </a:t>
            </a:r>
            <a:r>
              <a:rPr lang="es-MX" sz="2000" b="0" i="0" dirty="0" err="1">
                <a:effectLst/>
                <a:latin typeface="Open Sans" panose="020B0606030504020204" pitchFamily="34" charset="0"/>
              </a:rPr>
              <a:t>sliding</a:t>
            </a:r>
            <a:r>
              <a:rPr lang="es-MX" sz="2000" b="0" i="0" dirty="0">
                <a:effectLst/>
                <a:latin typeface="Open Sans" panose="020B0606030504020204" pitchFamily="34" charset="0"/>
              </a:rPr>
              <a:t> bilateral tras la intubación. </a:t>
            </a:r>
          </a:p>
          <a:p>
            <a:pPr fontAlgn="base"/>
            <a:r>
              <a:rPr lang="es-MX" sz="2000" b="0" i="0" dirty="0">
                <a:effectLst/>
                <a:latin typeface="Open Sans" panose="020B0606030504020204" pitchFamily="34" charset="0"/>
              </a:rPr>
              <a:t>La manera directa es con el transductor puesto en forma transversal a los anillos traqueales. Si no hay cambios en la anatomía al intubar quiere decir que se está en tráquea (como ésta contiene aire no deja ver el tubo en su interior). Si la intubación se produce en esófago, se vera la aparición de un segundo lumen al lado y un poco más atrás de la tráquea, lo que se conoce como signo del ganso (</a:t>
            </a:r>
            <a:r>
              <a:rPr lang="es-MX" sz="2000" b="0" i="0" dirty="0" err="1">
                <a:effectLst/>
                <a:latin typeface="Open Sans" panose="020B0606030504020204" pitchFamily="34" charset="0"/>
              </a:rPr>
              <a:t>goose</a:t>
            </a:r>
            <a:r>
              <a:rPr lang="es-MX" sz="2000" b="0" i="0" dirty="0">
                <a:effectLst/>
                <a:latin typeface="Open Sans" panose="020B0606030504020204" pitchFamily="34" charset="0"/>
              </a:rPr>
              <a:t> </a:t>
            </a:r>
            <a:r>
              <a:rPr lang="es-MX" sz="2000" b="0" i="0" dirty="0" err="1">
                <a:effectLst/>
                <a:latin typeface="Open Sans" panose="020B0606030504020204" pitchFamily="34" charset="0"/>
              </a:rPr>
              <a:t>sign</a:t>
            </a:r>
            <a:r>
              <a:rPr lang="es-MX" sz="2000" b="0" i="0" dirty="0">
                <a:effectLst/>
                <a:latin typeface="Open Sans" panose="020B0606030504020204" pitchFamily="34" charset="0"/>
              </a:rPr>
              <a:t>), realizar en tiempo real</a:t>
            </a:r>
          </a:p>
          <a:p>
            <a:endParaRPr lang="es-MX" sz="1500" dirty="0"/>
          </a:p>
        </p:txBody>
      </p:sp>
    </p:spTree>
    <p:extLst>
      <p:ext uri="{BB962C8B-B14F-4D97-AF65-F5344CB8AC3E}">
        <p14:creationId xmlns:p14="http://schemas.microsoft.com/office/powerpoint/2010/main" val="3471392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B9E4F-B2FE-077C-CD9D-59213AF9B35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DB76B8E-1A97-15BA-A2ED-E27F048D5D3D}"/>
              </a:ext>
            </a:extLst>
          </p:cNvPr>
          <p:cNvSpPr>
            <a:spLocks noGrp="1"/>
          </p:cNvSpPr>
          <p:nvPr>
            <p:ph idx="1"/>
          </p:nvPr>
        </p:nvSpPr>
        <p:spPr/>
        <p:txBody>
          <a:bodyPr>
            <a:normAutofit fontScale="92500" lnSpcReduction="10000"/>
          </a:bodyPr>
          <a:lstStyle/>
          <a:p>
            <a:pPr algn="l" fontAlgn="base"/>
            <a:r>
              <a:rPr lang="es-MX" b="0" i="0" dirty="0">
                <a:solidFill>
                  <a:srgbClr val="000000"/>
                </a:solidFill>
                <a:effectLst/>
                <a:latin typeface="Open Sans" panose="020B0606030504020204" pitchFamily="34" charset="0"/>
              </a:rPr>
              <a:t>El transductor se coloca transversalmente a nivel cervical alto, desplazándolo distalmente hasta identificar el cartílago tiroides como una estructura triangular </a:t>
            </a:r>
            <a:r>
              <a:rPr lang="es-MX" b="0" i="0" dirty="0" err="1">
                <a:solidFill>
                  <a:srgbClr val="000000"/>
                </a:solidFill>
                <a:effectLst/>
                <a:latin typeface="Open Sans" panose="020B0606030504020204" pitchFamily="34" charset="0"/>
              </a:rPr>
              <a:t>hiperecoica</a:t>
            </a:r>
            <a:r>
              <a:rPr lang="es-MX" b="0" i="0" dirty="0">
                <a:solidFill>
                  <a:srgbClr val="000000"/>
                </a:solidFill>
                <a:effectLst/>
                <a:latin typeface="Open Sans" panose="020B0606030504020204" pitchFamily="34" charset="0"/>
              </a:rPr>
              <a:t> .</a:t>
            </a:r>
          </a:p>
          <a:p>
            <a:pPr algn="l" fontAlgn="base"/>
            <a:r>
              <a:rPr lang="es-MX" b="0" i="0" dirty="0">
                <a:solidFill>
                  <a:srgbClr val="000000"/>
                </a:solidFill>
                <a:effectLst/>
                <a:latin typeface="Open Sans" panose="020B0606030504020204" pitchFamily="34" charset="0"/>
              </a:rPr>
              <a:t>A continuación, el transductor se mueve caudalmente hasta que se identifica la membrana cricotiroidea</a:t>
            </a:r>
          </a:p>
          <a:p>
            <a:pPr algn="l" fontAlgn="base"/>
            <a:r>
              <a:rPr lang="es-MX" b="0" i="0" dirty="0">
                <a:solidFill>
                  <a:srgbClr val="000000"/>
                </a:solidFill>
                <a:effectLst/>
                <a:latin typeface="Open Sans" panose="020B0606030504020204" pitchFamily="34" charset="0"/>
              </a:rPr>
              <a:t>Luego, el transductor se mueve más caudalmente hasta que se identifica el cartílago cricoides como una estructura anecoica en forma de “C”.</a:t>
            </a:r>
          </a:p>
          <a:p>
            <a:pPr algn="l" fontAlgn="base"/>
            <a:r>
              <a:rPr lang="es-MX" b="0" i="0" dirty="0">
                <a:solidFill>
                  <a:srgbClr val="000000"/>
                </a:solidFill>
                <a:effectLst/>
                <a:latin typeface="Open Sans" panose="020B0606030504020204" pitchFamily="34" charset="0"/>
              </a:rPr>
              <a:t>Finalmente, el transductor se mueve ligeramente en dirección cefálica hasta que se identifica el centro de la membrana cricotiroidea. Al identificar las formas muy características de los cartílagos tiroides y cricoides, se pueden identificar</a:t>
            </a:r>
          </a:p>
          <a:p>
            <a:endParaRPr lang="es-MX" dirty="0"/>
          </a:p>
        </p:txBody>
      </p:sp>
    </p:spTree>
    <p:extLst>
      <p:ext uri="{BB962C8B-B14F-4D97-AF65-F5344CB8AC3E}">
        <p14:creationId xmlns:p14="http://schemas.microsoft.com/office/powerpoint/2010/main" val="2259943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4E4D496-4183-D38C-4994-F4B79696B6D1}"/>
              </a:ext>
            </a:extLst>
          </p:cNvPr>
          <p:cNvPicPr>
            <a:picLocks noChangeAspect="1"/>
          </p:cNvPicPr>
          <p:nvPr/>
        </p:nvPicPr>
        <p:blipFill>
          <a:blip r:embed="rId2"/>
          <a:stretch>
            <a:fillRect/>
          </a:stretch>
        </p:blipFill>
        <p:spPr>
          <a:xfrm>
            <a:off x="4673601" y="275771"/>
            <a:ext cx="7029404" cy="4675422"/>
          </a:xfrm>
          <a:prstGeom prst="rect">
            <a:avLst/>
          </a:prstGeom>
        </p:spPr>
      </p:pic>
      <p:pic>
        <p:nvPicPr>
          <p:cNvPr id="7" name="Imagen 6">
            <a:extLst>
              <a:ext uri="{FF2B5EF4-FFF2-40B4-BE49-F238E27FC236}">
                <a16:creationId xmlns:a16="http://schemas.microsoft.com/office/drawing/2014/main" id="{398DD062-0ABE-BC74-F06E-BE8FDADF4A11}"/>
              </a:ext>
            </a:extLst>
          </p:cNvPr>
          <p:cNvPicPr>
            <a:picLocks noChangeAspect="1"/>
          </p:cNvPicPr>
          <p:nvPr/>
        </p:nvPicPr>
        <p:blipFill>
          <a:blip r:embed="rId3"/>
          <a:stretch>
            <a:fillRect/>
          </a:stretch>
        </p:blipFill>
        <p:spPr>
          <a:xfrm>
            <a:off x="256766" y="3191361"/>
            <a:ext cx="7769633" cy="3519664"/>
          </a:xfrm>
          <a:prstGeom prst="rect">
            <a:avLst/>
          </a:prstGeom>
        </p:spPr>
      </p:pic>
    </p:spTree>
    <p:extLst>
      <p:ext uri="{BB962C8B-B14F-4D97-AF65-F5344CB8AC3E}">
        <p14:creationId xmlns:p14="http://schemas.microsoft.com/office/powerpoint/2010/main" val="281941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áfico en un documento con un bolígrafo">
            <a:extLst>
              <a:ext uri="{FF2B5EF4-FFF2-40B4-BE49-F238E27FC236}">
                <a16:creationId xmlns:a16="http://schemas.microsoft.com/office/drawing/2014/main" id="{EE901E27-68DB-EA14-E71A-5003E51DC9BC}"/>
              </a:ext>
            </a:extLst>
          </p:cNvPr>
          <p:cNvPicPr>
            <a:picLocks noChangeAspect="1"/>
          </p:cNvPicPr>
          <p:nvPr/>
        </p:nvPicPr>
        <p:blipFill rotWithShape="1">
          <a:blip r:embed="rId2"/>
          <a:srcRect r="9091" b="23391"/>
          <a:stretch/>
        </p:blipFill>
        <p:spPr>
          <a:xfrm>
            <a:off x="20" y="10"/>
            <a:ext cx="12191980" cy="6857990"/>
          </a:xfrm>
          <a:prstGeom prst="rect">
            <a:avLst/>
          </a:prstGeom>
        </p:spPr>
      </p:pic>
      <p:sp>
        <p:nvSpPr>
          <p:cNvPr id="24"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Diagrama 1">
            <a:extLst>
              <a:ext uri="{FF2B5EF4-FFF2-40B4-BE49-F238E27FC236}">
                <a16:creationId xmlns:a16="http://schemas.microsoft.com/office/drawing/2014/main" id="{AA38ACE9-45CD-E446-8F42-52333215BC1C}"/>
              </a:ext>
            </a:extLst>
          </p:cNvPr>
          <p:cNvGraphicFramePr/>
          <p:nvPr>
            <p:extLst>
              <p:ext uri="{D42A27DB-BD31-4B8C-83A1-F6EECF244321}">
                <p14:modId xmlns:p14="http://schemas.microsoft.com/office/powerpoint/2010/main" val="985663542"/>
              </p:ext>
            </p:extLst>
          </p:nvPr>
        </p:nvGraphicFramePr>
        <p:xfrm>
          <a:off x="415635" y="332510"/>
          <a:ext cx="11333019" cy="6165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207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6FA95-102B-9CA7-3007-B7BE61DAE48C}"/>
              </a:ext>
            </a:extLst>
          </p:cNvPr>
          <p:cNvSpPr>
            <a:spLocks noGrp="1"/>
          </p:cNvSpPr>
          <p:nvPr>
            <p:ph type="title"/>
          </p:nvPr>
        </p:nvSpPr>
        <p:spPr/>
        <p:txBody>
          <a:bodyPr/>
          <a:lstStyle/>
          <a:p>
            <a:endParaRPr lang="es-MX"/>
          </a:p>
        </p:txBody>
      </p:sp>
      <p:graphicFrame>
        <p:nvGraphicFramePr>
          <p:cNvPr id="8" name="Tabla 7">
            <a:extLst>
              <a:ext uri="{FF2B5EF4-FFF2-40B4-BE49-F238E27FC236}">
                <a16:creationId xmlns:a16="http://schemas.microsoft.com/office/drawing/2014/main" id="{8ACAAC1A-004E-8053-597B-6785133F8F25}"/>
              </a:ext>
            </a:extLst>
          </p:cNvPr>
          <p:cNvGraphicFramePr>
            <a:graphicFrameLocks noGrp="1"/>
          </p:cNvGraphicFramePr>
          <p:nvPr>
            <p:extLst>
              <p:ext uri="{D42A27DB-BD31-4B8C-83A1-F6EECF244321}">
                <p14:modId xmlns:p14="http://schemas.microsoft.com/office/powerpoint/2010/main" val="3001577267"/>
              </p:ext>
            </p:extLst>
          </p:nvPr>
        </p:nvGraphicFramePr>
        <p:xfrm>
          <a:off x="838200" y="661608"/>
          <a:ext cx="10515600" cy="187839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492340830"/>
                    </a:ext>
                  </a:extLst>
                </a:gridCol>
                <a:gridCol w="5257800">
                  <a:extLst>
                    <a:ext uri="{9D8B030D-6E8A-4147-A177-3AD203B41FA5}">
                      <a16:colId xmlns:a16="http://schemas.microsoft.com/office/drawing/2014/main" val="3147123833"/>
                    </a:ext>
                  </a:extLst>
                </a:gridCol>
              </a:tblGrid>
              <a:tr h="469598">
                <a:tc>
                  <a:txBody>
                    <a:bodyPr/>
                    <a:lstStyle/>
                    <a:p>
                      <a:r>
                        <a:rPr lang="es-MX" dirty="0"/>
                        <a:t>PREDICTOR</a:t>
                      </a:r>
                    </a:p>
                  </a:txBody>
                  <a:tcPr/>
                </a:tc>
                <a:tc>
                  <a:txBody>
                    <a:bodyPr/>
                    <a:lstStyle/>
                    <a:p>
                      <a:r>
                        <a:rPr lang="es-MX" dirty="0"/>
                        <a:t>MEDICION</a:t>
                      </a:r>
                    </a:p>
                  </a:txBody>
                  <a:tcPr/>
                </a:tc>
                <a:extLst>
                  <a:ext uri="{0D108BD9-81ED-4DB2-BD59-A6C34878D82A}">
                    <a16:rowId xmlns:a16="http://schemas.microsoft.com/office/drawing/2014/main" val="203680381"/>
                  </a:ext>
                </a:extLst>
              </a:tr>
              <a:tr h="469598">
                <a:tc>
                  <a:txBody>
                    <a:bodyPr/>
                    <a:lstStyle/>
                    <a:p>
                      <a:r>
                        <a:rPr lang="es-MX" dirty="0"/>
                        <a:t>DISTANCIA PIEL HUESO HIOIDES</a:t>
                      </a:r>
                    </a:p>
                  </a:txBody>
                  <a:tcPr/>
                </a:tc>
                <a:tc>
                  <a:txBody>
                    <a:bodyPr/>
                    <a:lstStyle/>
                    <a:p>
                      <a:r>
                        <a:rPr lang="es-MX" dirty="0"/>
                        <a:t>MAYOR A 1.28 CM </a:t>
                      </a:r>
                    </a:p>
                  </a:txBody>
                  <a:tcPr/>
                </a:tc>
                <a:extLst>
                  <a:ext uri="{0D108BD9-81ED-4DB2-BD59-A6C34878D82A}">
                    <a16:rowId xmlns:a16="http://schemas.microsoft.com/office/drawing/2014/main" val="543384579"/>
                  </a:ext>
                </a:extLst>
              </a:tr>
              <a:tr h="469598">
                <a:tc>
                  <a:txBody>
                    <a:bodyPr/>
                    <a:lstStyle/>
                    <a:p>
                      <a:r>
                        <a:rPr lang="es-MX" dirty="0"/>
                        <a:t>DISTANCIA PIEL EPIGLOTIS</a:t>
                      </a:r>
                    </a:p>
                  </a:txBody>
                  <a:tcPr/>
                </a:tc>
                <a:tc>
                  <a:txBody>
                    <a:bodyPr/>
                    <a:lstStyle/>
                    <a:p>
                      <a:r>
                        <a:rPr lang="es-MX" dirty="0"/>
                        <a:t>MAYOR A 2.8 CM</a:t>
                      </a:r>
                    </a:p>
                  </a:txBody>
                  <a:tcPr/>
                </a:tc>
                <a:extLst>
                  <a:ext uri="{0D108BD9-81ED-4DB2-BD59-A6C34878D82A}">
                    <a16:rowId xmlns:a16="http://schemas.microsoft.com/office/drawing/2014/main" val="3573349718"/>
                  </a:ext>
                </a:extLst>
              </a:tr>
              <a:tr h="469598">
                <a:tc>
                  <a:txBody>
                    <a:bodyPr/>
                    <a:lstStyle/>
                    <a:p>
                      <a:r>
                        <a:rPr lang="es-MX" dirty="0"/>
                        <a:t>DISTANCIA PIEL CUERDAS VOCALES</a:t>
                      </a:r>
                    </a:p>
                  </a:txBody>
                  <a:tcPr/>
                </a:tc>
                <a:tc>
                  <a:txBody>
                    <a:bodyPr/>
                    <a:lstStyle/>
                    <a:p>
                      <a:r>
                        <a:rPr lang="es-MX" dirty="0"/>
                        <a:t>MAYOR A 2.8 CM +- 0.2</a:t>
                      </a:r>
                    </a:p>
                  </a:txBody>
                  <a:tcPr/>
                </a:tc>
                <a:extLst>
                  <a:ext uri="{0D108BD9-81ED-4DB2-BD59-A6C34878D82A}">
                    <a16:rowId xmlns:a16="http://schemas.microsoft.com/office/drawing/2014/main" val="1016128622"/>
                  </a:ext>
                </a:extLst>
              </a:tr>
            </a:tbl>
          </a:graphicData>
        </a:graphic>
      </p:graphicFrame>
      <p:pic>
        <p:nvPicPr>
          <p:cNvPr id="10" name="Imagen 9">
            <a:extLst>
              <a:ext uri="{FF2B5EF4-FFF2-40B4-BE49-F238E27FC236}">
                <a16:creationId xmlns:a16="http://schemas.microsoft.com/office/drawing/2014/main" id="{747C1529-2C72-1E51-6A3F-BCC9EEE38D62}"/>
              </a:ext>
            </a:extLst>
          </p:cNvPr>
          <p:cNvPicPr>
            <a:picLocks noChangeAspect="1"/>
          </p:cNvPicPr>
          <p:nvPr/>
        </p:nvPicPr>
        <p:blipFill>
          <a:blip r:embed="rId2"/>
          <a:stretch>
            <a:fillRect/>
          </a:stretch>
        </p:blipFill>
        <p:spPr>
          <a:xfrm>
            <a:off x="2985653" y="2995545"/>
            <a:ext cx="6220693" cy="3200847"/>
          </a:xfrm>
          <a:prstGeom prst="rect">
            <a:avLst/>
          </a:prstGeom>
        </p:spPr>
      </p:pic>
    </p:spTree>
    <p:extLst>
      <p:ext uri="{BB962C8B-B14F-4D97-AF65-F5344CB8AC3E}">
        <p14:creationId xmlns:p14="http://schemas.microsoft.com/office/powerpoint/2010/main" val="3197675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8E952-8458-ADAB-7244-54E621E303C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F0FB9AD-9E53-7B28-D498-918C8E31E91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3F3573E-4526-5DCD-313B-7A98B3CDF4DD}"/>
              </a:ext>
            </a:extLst>
          </p:cNvPr>
          <p:cNvPicPr>
            <a:picLocks noChangeAspect="1"/>
          </p:cNvPicPr>
          <p:nvPr/>
        </p:nvPicPr>
        <p:blipFill>
          <a:blip r:embed="rId2"/>
          <a:stretch>
            <a:fillRect/>
          </a:stretch>
        </p:blipFill>
        <p:spPr>
          <a:xfrm>
            <a:off x="3014232" y="365125"/>
            <a:ext cx="6163535" cy="2886478"/>
          </a:xfrm>
          <a:prstGeom prst="rect">
            <a:avLst/>
          </a:prstGeom>
        </p:spPr>
      </p:pic>
      <p:pic>
        <p:nvPicPr>
          <p:cNvPr id="7" name="Imagen 6">
            <a:extLst>
              <a:ext uri="{FF2B5EF4-FFF2-40B4-BE49-F238E27FC236}">
                <a16:creationId xmlns:a16="http://schemas.microsoft.com/office/drawing/2014/main" id="{516C0B15-3E1E-8492-E05B-61883110651A}"/>
              </a:ext>
            </a:extLst>
          </p:cNvPr>
          <p:cNvPicPr>
            <a:picLocks noChangeAspect="1"/>
          </p:cNvPicPr>
          <p:nvPr/>
        </p:nvPicPr>
        <p:blipFill>
          <a:blip r:embed="rId3"/>
          <a:stretch>
            <a:fillRect/>
          </a:stretch>
        </p:blipFill>
        <p:spPr>
          <a:xfrm>
            <a:off x="3033285" y="3429000"/>
            <a:ext cx="6144482" cy="2848373"/>
          </a:xfrm>
          <a:prstGeom prst="rect">
            <a:avLst/>
          </a:prstGeom>
        </p:spPr>
      </p:pic>
    </p:spTree>
    <p:extLst>
      <p:ext uri="{BB962C8B-B14F-4D97-AF65-F5344CB8AC3E}">
        <p14:creationId xmlns:p14="http://schemas.microsoft.com/office/powerpoint/2010/main" val="3501009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520634E2-171E-F10D-5F52-4C1FA838BD6E}"/>
              </a:ext>
            </a:extLst>
          </p:cNvPr>
          <p:cNvSpPr>
            <a:spLocks noGrp="1"/>
          </p:cNvSpPr>
          <p:nvPr>
            <p:ph type="title"/>
          </p:nvPr>
        </p:nvSpPr>
        <p:spPr>
          <a:xfrm rot="16200000">
            <a:off x="-1325880" y="1947672"/>
            <a:ext cx="5961888" cy="2788920"/>
          </a:xfrm>
        </p:spPr>
        <p:txBody>
          <a:bodyPr anchor="ctr">
            <a:normAutofit/>
          </a:bodyPr>
          <a:lstStyle/>
          <a:p>
            <a:r>
              <a:rPr lang="es-MX" sz="4800">
                <a:solidFill>
                  <a:schemeClr val="bg1"/>
                </a:solidFill>
              </a:rPr>
              <a:t>US nervio optico</a:t>
            </a:r>
          </a:p>
        </p:txBody>
      </p:sp>
      <p:graphicFrame>
        <p:nvGraphicFramePr>
          <p:cNvPr id="5" name="Marcador de contenido 2">
            <a:extLst>
              <a:ext uri="{FF2B5EF4-FFF2-40B4-BE49-F238E27FC236}">
                <a16:creationId xmlns:a16="http://schemas.microsoft.com/office/drawing/2014/main" id="{546E46BB-DB5C-623C-B6B6-A9497E4DE26F}"/>
              </a:ext>
            </a:extLst>
          </p:cNvPr>
          <p:cNvGraphicFramePr>
            <a:graphicFrameLocks noGrp="1"/>
          </p:cNvGraphicFramePr>
          <p:nvPr>
            <p:ph idx="1"/>
            <p:extLst>
              <p:ext uri="{D42A27DB-BD31-4B8C-83A1-F6EECF244321}">
                <p14:modId xmlns:p14="http://schemas.microsoft.com/office/powerpoint/2010/main" val="4117186462"/>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0768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A0BB96-58FF-30A9-B69F-5FC9E9AFC69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B9D21B1-A36C-30A5-8336-FCB9D396CCB4}"/>
              </a:ext>
            </a:extLst>
          </p:cNvPr>
          <p:cNvSpPr>
            <a:spLocks noGrp="1"/>
          </p:cNvSpPr>
          <p:nvPr>
            <p:ph idx="1"/>
          </p:nvPr>
        </p:nvSpPr>
        <p:spPr/>
        <p:txBody>
          <a:bodyPr>
            <a:normAutofit/>
          </a:bodyPr>
          <a:lstStyle/>
          <a:p>
            <a:endParaRPr lang="es-MX" dirty="0"/>
          </a:p>
        </p:txBody>
      </p:sp>
      <p:pic>
        <p:nvPicPr>
          <p:cNvPr id="7" name="Imagen 6">
            <a:extLst>
              <a:ext uri="{FF2B5EF4-FFF2-40B4-BE49-F238E27FC236}">
                <a16:creationId xmlns:a16="http://schemas.microsoft.com/office/drawing/2014/main" id="{4EBCC331-60DD-0163-4F51-CD3E6DBE0EE1}"/>
              </a:ext>
            </a:extLst>
          </p:cNvPr>
          <p:cNvPicPr>
            <a:picLocks noChangeAspect="1"/>
          </p:cNvPicPr>
          <p:nvPr/>
        </p:nvPicPr>
        <p:blipFill>
          <a:blip r:embed="rId2"/>
          <a:stretch>
            <a:fillRect/>
          </a:stretch>
        </p:blipFill>
        <p:spPr>
          <a:xfrm>
            <a:off x="410429" y="891948"/>
            <a:ext cx="11371141" cy="5074104"/>
          </a:xfrm>
          <a:prstGeom prst="rect">
            <a:avLst/>
          </a:prstGeom>
        </p:spPr>
      </p:pic>
    </p:spTree>
    <p:extLst>
      <p:ext uri="{BB962C8B-B14F-4D97-AF65-F5344CB8AC3E}">
        <p14:creationId xmlns:p14="http://schemas.microsoft.com/office/powerpoint/2010/main" val="2588773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LECTROENCEFALOGRAMA PARA NIÑOS — Centro De Desarrollo, 51% OFF">
            <a:extLst>
              <a:ext uri="{FF2B5EF4-FFF2-40B4-BE49-F238E27FC236}">
                <a16:creationId xmlns:a16="http://schemas.microsoft.com/office/drawing/2014/main" id="{11BFE4B1-0CEA-D5C5-90A5-E80E1690BD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01" b="547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00F9291F-D815-8C83-553D-A2541C997008}"/>
              </a:ext>
            </a:extLst>
          </p:cNvPr>
          <p:cNvSpPr>
            <a:spLocks noGrp="1"/>
          </p:cNvSpPr>
          <p:nvPr>
            <p:ph idx="1"/>
          </p:nvPr>
        </p:nvSpPr>
        <p:spPr>
          <a:xfrm>
            <a:off x="7760072" y="239148"/>
            <a:ext cx="4000519" cy="6330461"/>
          </a:xfrm>
        </p:spPr>
        <p:txBody>
          <a:bodyPr>
            <a:normAutofit fontScale="92500" lnSpcReduction="10000"/>
          </a:bodyPr>
          <a:lstStyle/>
          <a:p>
            <a:r>
              <a:rPr lang="es-MX" sz="2400" dirty="0"/>
              <a:t>El EEG crudo o sin procesar registra la actividad eléctrica del cerebro y representa la suma neta de potenciales de acción postsinápticos de neuronas piramidales corticales que luego se amplifican y se muestran en un monitor</a:t>
            </a:r>
          </a:p>
          <a:p>
            <a:r>
              <a:rPr lang="es-MX" sz="2400" dirty="0"/>
              <a:t>Refleja el estado de vigilia, actividad metabólica y estados patológicos cerebrales. </a:t>
            </a:r>
          </a:p>
          <a:p>
            <a:r>
              <a:rPr lang="es-MX" sz="2400" dirty="0"/>
              <a:t>Encefalopatía, alteraciones me </a:t>
            </a:r>
            <a:r>
              <a:rPr lang="es-MX" sz="2400" dirty="0" err="1"/>
              <a:t>tabólicas</a:t>
            </a:r>
            <a:r>
              <a:rPr lang="es-MX" sz="2400" dirty="0"/>
              <a:t>, lesión cerebral hipóxica, hipoperfusión e isquemia cerebral, actividad epileptiforme no convulsiva y determinación de pronóstico neurológico</a:t>
            </a:r>
          </a:p>
        </p:txBody>
      </p:sp>
    </p:spTree>
    <p:extLst>
      <p:ext uri="{BB962C8B-B14F-4D97-AF65-F5344CB8AC3E}">
        <p14:creationId xmlns:p14="http://schemas.microsoft.com/office/powerpoint/2010/main" val="265437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EB1C6C5-9F1B-3BBD-7F82-10B2B5D9FED8}"/>
              </a:ext>
            </a:extLst>
          </p:cNvPr>
          <p:cNvPicPr>
            <a:picLocks noGrp="1" noChangeAspect="1"/>
          </p:cNvPicPr>
          <p:nvPr>
            <p:ph idx="1"/>
          </p:nvPr>
        </p:nvPicPr>
        <p:blipFill>
          <a:blip r:embed="rId2"/>
          <a:stretch>
            <a:fillRect/>
          </a:stretch>
        </p:blipFill>
        <p:spPr>
          <a:xfrm>
            <a:off x="643467" y="1847765"/>
            <a:ext cx="10905066" cy="3162468"/>
          </a:xfrm>
          <a:prstGeom prst="rect">
            <a:avLst/>
          </a:prstGeom>
        </p:spPr>
      </p:pic>
    </p:spTree>
    <p:extLst>
      <p:ext uri="{BB962C8B-B14F-4D97-AF65-F5344CB8AC3E}">
        <p14:creationId xmlns:p14="http://schemas.microsoft.com/office/powerpoint/2010/main" val="1583986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Marcador de contenido 8" descr="Diagrama, Calendario&#10;&#10;Descripción generada automáticamente">
            <a:extLst>
              <a:ext uri="{FF2B5EF4-FFF2-40B4-BE49-F238E27FC236}">
                <a16:creationId xmlns:a16="http://schemas.microsoft.com/office/drawing/2014/main" id="{6E695BE5-DA61-BDA7-88C7-CF83C421C2B9}"/>
              </a:ext>
            </a:extLst>
          </p:cNvPr>
          <p:cNvPicPr>
            <a:picLocks noGrp="1" noChangeAspect="1"/>
          </p:cNvPicPr>
          <p:nvPr>
            <p:ph idx="1"/>
          </p:nvPr>
        </p:nvPicPr>
        <p:blipFill rotWithShape="1">
          <a:blip r:embed="rId2"/>
          <a:srcRect t="10541" b="4248"/>
          <a:stretch/>
        </p:blipFill>
        <p:spPr>
          <a:xfrm>
            <a:off x="20" y="1282"/>
            <a:ext cx="12191980" cy="6856718"/>
          </a:xfrm>
          <a:prstGeom prst="rect">
            <a:avLst/>
          </a:prstGeom>
        </p:spPr>
      </p:pic>
      <p:sp>
        <p:nvSpPr>
          <p:cNvPr id="4" name="Flecha: pentágono 3">
            <a:extLst>
              <a:ext uri="{FF2B5EF4-FFF2-40B4-BE49-F238E27FC236}">
                <a16:creationId xmlns:a16="http://schemas.microsoft.com/office/drawing/2014/main" id="{E029F1F5-95D3-2293-708C-4B36EFB3F42F}"/>
              </a:ext>
            </a:extLst>
          </p:cNvPr>
          <p:cNvSpPr/>
          <p:nvPr/>
        </p:nvSpPr>
        <p:spPr>
          <a:xfrm>
            <a:off x="-13854" y="96985"/>
            <a:ext cx="2493818" cy="45720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s-MX" sz="3600" b="1"/>
              <a:t>SEDLINE</a:t>
            </a:r>
          </a:p>
        </p:txBody>
      </p:sp>
    </p:spTree>
    <p:extLst>
      <p:ext uri="{BB962C8B-B14F-4D97-AF65-F5344CB8AC3E}">
        <p14:creationId xmlns:p14="http://schemas.microsoft.com/office/powerpoint/2010/main" val="1742825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4A446-5DDA-7604-9490-5565F03112E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66CCDDB-507F-5E98-8C08-00D5A0734E3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3863022-1005-98EB-371E-8217F872B9DC}"/>
              </a:ext>
            </a:extLst>
          </p:cNvPr>
          <p:cNvPicPr>
            <a:picLocks noChangeAspect="1"/>
          </p:cNvPicPr>
          <p:nvPr/>
        </p:nvPicPr>
        <p:blipFill>
          <a:blip r:embed="rId2"/>
          <a:stretch>
            <a:fillRect/>
          </a:stretch>
        </p:blipFill>
        <p:spPr>
          <a:xfrm>
            <a:off x="740954" y="149603"/>
            <a:ext cx="10710092" cy="6558793"/>
          </a:xfrm>
          <a:prstGeom prst="rect">
            <a:avLst/>
          </a:prstGeom>
        </p:spPr>
      </p:pic>
    </p:spTree>
    <p:extLst>
      <p:ext uri="{BB962C8B-B14F-4D97-AF65-F5344CB8AC3E}">
        <p14:creationId xmlns:p14="http://schemas.microsoft.com/office/powerpoint/2010/main" val="21327793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285</TotalTime>
  <Words>2914</Words>
  <Application>Microsoft Office PowerPoint</Application>
  <PresentationFormat>Panorámica</PresentationFormat>
  <Paragraphs>132</Paragraphs>
  <Slides>53</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53</vt:i4>
      </vt:variant>
    </vt:vector>
  </HeadingPairs>
  <TitlesOfParts>
    <vt:vector size="61" baseType="lpstr">
      <vt:lpstr>Aptos</vt:lpstr>
      <vt:lpstr>Aptos Display</vt:lpstr>
      <vt:lpstr>Arial</vt:lpstr>
      <vt:lpstr>Calibri</vt:lpstr>
      <vt:lpstr>inherit</vt:lpstr>
      <vt:lpstr>Open Sans</vt:lpstr>
      <vt:lpstr>Wingdings</vt:lpstr>
      <vt:lpstr>Tema de Office</vt:lpstr>
      <vt:lpstr>Neuromonitorización</vt:lpstr>
      <vt:lpstr>Recuento Histórico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Indice biespectral (BIS)</vt:lpstr>
      <vt:lpstr>Presentación de PowerPoint</vt:lpstr>
      <vt:lpstr>Presentación de PowerPoint</vt:lpstr>
      <vt:lpstr>Presentación de PowerPoint</vt:lpstr>
      <vt:lpstr>NARCOTREND</vt:lpstr>
      <vt:lpstr>Presentación de PowerPoint</vt:lpstr>
      <vt:lpstr>Presentación de PowerPoint</vt:lpstr>
      <vt:lpstr>Monitorizacion de bloqueo neuromuscular</vt:lpstr>
      <vt:lpstr>Presentación de PowerPoint</vt:lpstr>
      <vt:lpstr>Requisitos para correcta monitorización</vt:lpstr>
      <vt:lpstr>Presentación de PowerPoint</vt:lpstr>
      <vt:lpstr>Tren de cuatro (TOF)</vt:lpstr>
      <vt:lpstr>Presentación de PowerPoint</vt:lpstr>
      <vt:lpstr>Contaje postetánico</vt:lpstr>
      <vt:lpstr>Doble rafaga</vt:lpstr>
      <vt:lpstr>IMPLICACIONES EN PEDIATRIA</vt:lpstr>
      <vt:lpstr>USO DE US PARA MONITORIZACIÓN EN EL PERIOPERATORIO</vt:lpstr>
      <vt:lpstr>EXAMEN DE USG PULMONAR</vt:lpstr>
      <vt:lpstr>Presentación de PowerPoint</vt:lpstr>
      <vt:lpstr>Presentación de PowerPoint</vt:lpstr>
      <vt:lpstr>Otros hallazgos...</vt:lpstr>
      <vt:lpstr>Presentación de PowerPoint</vt:lpstr>
      <vt:lpstr>Presentación de PowerPoint</vt:lpstr>
      <vt:lpstr>US gástrico</vt:lpstr>
      <vt:lpstr>Presentación de PowerPoint</vt:lpstr>
      <vt:lpstr>Presentación de PowerPoint</vt:lpstr>
      <vt:lpstr>Presentación de PowerPoint</vt:lpstr>
      <vt:lpstr>US para valoración de vía aérea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US nervio optico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Neuromonitorización</dc:title>
  <dc:creator>Fernando López Ordaz</dc:creator>
  <cp:lastModifiedBy>Fernando López Ordaz</cp:lastModifiedBy>
  <cp:revision>8</cp:revision>
  <dcterms:created xsi:type="dcterms:W3CDTF">2024-03-19T17:33:45Z</dcterms:created>
  <dcterms:modified xsi:type="dcterms:W3CDTF">2024-03-20T05:40:15Z</dcterms:modified>
</cp:coreProperties>
</file>